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29LT Makina" charset="1" panose="00000500000000000000"/>
      <p:regular r:id="rId18"/>
    </p:embeddedFont>
    <p:embeddedFont>
      <p:font typeface="Handelson One" charset="1" panose="00000100000000000000"/>
      <p:regular r:id="rId19"/>
    </p:embeddedFont>
    <p:embeddedFont>
      <p:font typeface="Times New Roman Condensed" charset="1" panose="02030506070405020303"/>
      <p:regular r:id="rId20"/>
    </p:embeddedFont>
    <p:embeddedFont>
      <p:font typeface="Times New Roman Condensed Bold" charset="1" panose="02030806070405020303"/>
      <p:regular r:id="rId21"/>
    </p:embeddedFont>
    <p:embeddedFont>
      <p:font typeface="Open Sans" charset="1" panose="020B0606030504020204"/>
      <p:regular r:id="rId22"/>
    </p:embeddedFont>
    <p:embeddedFont>
      <p:font typeface="Poppins Bold" charset="1" panose="00000800000000000000"/>
      <p:regular r:id="rId23"/>
    </p:embeddedFont>
    <p:embeddedFont>
      <p:font typeface="Cooper BT Bold" charset="1" panose="0208080404030B0204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H-iQxVmU.mp4>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19.jpeg>
</file>

<file path=ppt/media/image2.png>
</file>

<file path=ppt/media/image20.png>
</file>

<file path=ppt/media/image21.png>
</file>

<file path=ppt/media/image22.png>
</file>

<file path=ppt/media/image3.sv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20.png" Type="http://schemas.openxmlformats.org/officeDocument/2006/relationships/image"/><Relationship Id="rId6" Target="../media/image21.png" Type="http://schemas.openxmlformats.org/officeDocument/2006/relationships/image"/><Relationship Id="rId7" Target="../media/image2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png" Type="http://schemas.openxmlformats.org/officeDocument/2006/relationships/image"/><Relationship Id="rId5"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4.png" Type="http://schemas.openxmlformats.org/officeDocument/2006/relationships/image"/><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2.png" Type="http://schemas.openxmlformats.org/officeDocument/2006/relationships/image"/><Relationship Id="rId8" Target="../media/image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 Id="rId5" Target="../media/image16.pn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 Id="rId8"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19.jpeg" Type="http://schemas.openxmlformats.org/officeDocument/2006/relationships/image"/><Relationship Id="rId6" Target="../media/VAGH-iQxVmU.mp4" Type="http://schemas.openxmlformats.org/officeDocument/2006/relationships/video"/><Relationship Id="rId7" Target="../media/VAGH-iQxVmU.mp4" Type="http://schemas.microsoft.com/office/2007/relationships/media"/></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5303" t="0" r="-12275" b="-2623"/>
            </a:stretch>
          </a:blipFill>
        </p:spPr>
      </p:sp>
      <p:sp>
        <p:nvSpPr>
          <p:cNvPr name="Freeform 3" id="3"/>
          <p:cNvSpPr/>
          <p:nvPr/>
        </p:nvSpPr>
        <p:spPr>
          <a:xfrm flipH="false" flipV="true" rot="0">
            <a:off x="535443" y="559139"/>
            <a:ext cx="4198776" cy="4114800"/>
          </a:xfrm>
          <a:custGeom>
            <a:avLst/>
            <a:gdLst/>
            <a:ahLst/>
            <a:cxnLst/>
            <a:rect r="r" b="b" t="t" l="l"/>
            <a:pathLst>
              <a:path h="4114800" w="4198776">
                <a:moveTo>
                  <a:pt x="0" y="4114800"/>
                </a:moveTo>
                <a:lnTo>
                  <a:pt x="4198776" y="4114800"/>
                </a:lnTo>
                <a:lnTo>
                  <a:pt x="4198776" y="0"/>
                </a:lnTo>
                <a:lnTo>
                  <a:pt x="0" y="0"/>
                </a:lnTo>
                <a:lnTo>
                  <a:pt x="0"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3553781" y="559139"/>
            <a:ext cx="4198776" cy="4114800"/>
          </a:xfrm>
          <a:custGeom>
            <a:avLst/>
            <a:gdLst/>
            <a:ahLst/>
            <a:cxnLst/>
            <a:rect r="r" b="b" t="t" l="l"/>
            <a:pathLst>
              <a:path h="4114800" w="4198776">
                <a:moveTo>
                  <a:pt x="4198776" y="4114800"/>
                </a:moveTo>
                <a:lnTo>
                  <a:pt x="0" y="4114800"/>
                </a:lnTo>
                <a:lnTo>
                  <a:pt x="0" y="0"/>
                </a:lnTo>
                <a:lnTo>
                  <a:pt x="4198776" y="0"/>
                </a:lnTo>
                <a:lnTo>
                  <a:pt x="4198776" y="411480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894750" y="1750437"/>
            <a:ext cx="4868197" cy="1116204"/>
          </a:xfrm>
          <a:custGeom>
            <a:avLst/>
            <a:gdLst/>
            <a:ahLst/>
            <a:cxnLst/>
            <a:rect r="r" b="b" t="t" l="l"/>
            <a:pathLst>
              <a:path h="1116204" w="4868197">
                <a:moveTo>
                  <a:pt x="0" y="0"/>
                </a:moveTo>
                <a:lnTo>
                  <a:pt x="4868196" y="0"/>
                </a:lnTo>
                <a:lnTo>
                  <a:pt x="4868196" y="1116204"/>
                </a:lnTo>
                <a:lnTo>
                  <a:pt x="0" y="1116204"/>
                </a:lnTo>
                <a:lnTo>
                  <a:pt x="0" y="0"/>
                </a:lnTo>
                <a:close/>
              </a:path>
            </a:pathLst>
          </a:custGeom>
          <a:blipFill>
            <a:blip r:embed="rId5"/>
            <a:stretch>
              <a:fillRect l="0" t="0" r="0" b="0"/>
            </a:stretch>
          </a:blipFill>
        </p:spPr>
      </p:sp>
      <p:sp>
        <p:nvSpPr>
          <p:cNvPr name="TextBox 6" id="6"/>
          <p:cNvSpPr txBox="true"/>
          <p:nvPr/>
        </p:nvSpPr>
        <p:spPr>
          <a:xfrm rot="0">
            <a:off x="5834078" y="2609466"/>
            <a:ext cx="8819563" cy="2273160"/>
          </a:xfrm>
          <a:prstGeom prst="rect">
            <a:avLst/>
          </a:prstGeom>
        </p:spPr>
        <p:txBody>
          <a:bodyPr anchor="t" rtlCol="false" tIns="0" lIns="0" bIns="0" rIns="0">
            <a:spAutoFit/>
          </a:bodyPr>
          <a:lstStyle/>
          <a:p>
            <a:pPr algn="ctr" rtl="true">
              <a:lnSpc>
                <a:spcPts val="18557"/>
              </a:lnSpc>
            </a:pPr>
            <a:r>
              <a:rPr lang="ar-EG" sz="13255">
                <a:solidFill>
                  <a:srgbClr val="473821"/>
                </a:solidFill>
                <a:cs typeface="29LT Makina"/>
                <a:rtl val="true"/>
              </a:rPr>
              <a:t>تـرحـال</a:t>
            </a:r>
          </a:p>
        </p:txBody>
      </p:sp>
      <p:sp>
        <p:nvSpPr>
          <p:cNvPr name="TextBox 7" id="7"/>
          <p:cNvSpPr txBox="true"/>
          <p:nvPr/>
        </p:nvSpPr>
        <p:spPr>
          <a:xfrm rot="0">
            <a:off x="3784145" y="3728422"/>
            <a:ext cx="6459714" cy="2515831"/>
          </a:xfrm>
          <a:prstGeom prst="rect">
            <a:avLst/>
          </a:prstGeom>
        </p:spPr>
        <p:txBody>
          <a:bodyPr anchor="t" rtlCol="false" tIns="0" lIns="0" bIns="0" rIns="0">
            <a:spAutoFit/>
          </a:bodyPr>
          <a:lstStyle/>
          <a:p>
            <a:pPr algn="ctr">
              <a:lnSpc>
                <a:spcPts val="20588"/>
              </a:lnSpc>
            </a:pPr>
            <a:r>
              <a:rPr lang="en-US" sz="14498" spc="159">
                <a:solidFill>
                  <a:srgbClr val="473821"/>
                </a:solidFill>
                <a:latin typeface="Handelson One"/>
              </a:rPr>
              <a:t>terhal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870974" y="369785"/>
            <a:ext cx="9084760"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Conclusion</a:t>
            </a:r>
          </a:p>
        </p:txBody>
      </p:sp>
      <p:sp>
        <p:nvSpPr>
          <p:cNvPr name="TextBox 6" id="6"/>
          <p:cNvSpPr txBox="true"/>
          <p:nvPr/>
        </p:nvSpPr>
        <p:spPr>
          <a:xfrm rot="0">
            <a:off x="1839319" y="5746593"/>
            <a:ext cx="14835380" cy="706120"/>
          </a:xfrm>
          <a:prstGeom prst="rect">
            <a:avLst/>
          </a:prstGeom>
        </p:spPr>
        <p:txBody>
          <a:bodyPr anchor="t" rtlCol="false" tIns="0" lIns="0" bIns="0" rIns="0">
            <a:spAutoFit/>
          </a:bodyPr>
          <a:lstStyle/>
          <a:p>
            <a:pPr algn="l" marL="798829" indent="-399415" lvl="1">
              <a:lnSpc>
                <a:spcPts val="5179"/>
              </a:lnSpc>
              <a:spcBef>
                <a:spcPct val="0"/>
              </a:spcBef>
              <a:buAutoNum type="arabicPeriod" startAt="1"/>
            </a:pPr>
            <a:r>
              <a:rPr lang="en-US" sz="3699">
                <a:solidFill>
                  <a:srgbClr val="1F2020"/>
                </a:solidFill>
                <a:latin typeface="Times New Roman Condensed"/>
              </a:rPr>
              <a:t> Identifying and filtering out Instagram accounts that use Photoshop in their posts.</a:t>
            </a:r>
          </a:p>
        </p:txBody>
      </p:sp>
      <p:grpSp>
        <p:nvGrpSpPr>
          <p:cNvPr name="Group 7" id="7"/>
          <p:cNvGrpSpPr/>
          <p:nvPr/>
        </p:nvGrpSpPr>
        <p:grpSpPr>
          <a:xfrm rot="0">
            <a:off x="1160661" y="4674942"/>
            <a:ext cx="15966677" cy="5272838"/>
            <a:chOff x="0" y="0"/>
            <a:chExt cx="4205215" cy="1388731"/>
          </a:xfrm>
        </p:grpSpPr>
        <p:sp>
          <p:nvSpPr>
            <p:cNvPr name="Freeform 8" id="8"/>
            <p:cNvSpPr/>
            <p:nvPr/>
          </p:nvSpPr>
          <p:spPr>
            <a:xfrm flipH="false" flipV="false" rot="0">
              <a:off x="0" y="0"/>
              <a:ext cx="4205215" cy="1388731"/>
            </a:xfrm>
            <a:custGeom>
              <a:avLst/>
              <a:gdLst/>
              <a:ahLst/>
              <a:cxnLst/>
              <a:rect r="r" b="b" t="t" l="l"/>
              <a:pathLst>
                <a:path h="1388731" w="4205215">
                  <a:moveTo>
                    <a:pt x="24729" y="0"/>
                  </a:moveTo>
                  <a:lnTo>
                    <a:pt x="4180487" y="0"/>
                  </a:lnTo>
                  <a:cubicBezTo>
                    <a:pt x="4187045" y="0"/>
                    <a:pt x="4193335" y="2605"/>
                    <a:pt x="4197972" y="7243"/>
                  </a:cubicBezTo>
                  <a:cubicBezTo>
                    <a:pt x="4202610" y="11880"/>
                    <a:pt x="4205215" y="18170"/>
                    <a:pt x="4205215" y="24729"/>
                  </a:cubicBezTo>
                  <a:lnTo>
                    <a:pt x="4205215" y="1364002"/>
                  </a:lnTo>
                  <a:cubicBezTo>
                    <a:pt x="4205215" y="1370561"/>
                    <a:pt x="4202610" y="1376850"/>
                    <a:pt x="4197972" y="1381488"/>
                  </a:cubicBezTo>
                  <a:cubicBezTo>
                    <a:pt x="4193335" y="1386126"/>
                    <a:pt x="4187045" y="1388731"/>
                    <a:pt x="4180487" y="1388731"/>
                  </a:cubicBezTo>
                  <a:lnTo>
                    <a:pt x="24729" y="1388731"/>
                  </a:lnTo>
                  <a:cubicBezTo>
                    <a:pt x="18170" y="1388731"/>
                    <a:pt x="11880" y="1386126"/>
                    <a:pt x="7243" y="1381488"/>
                  </a:cubicBezTo>
                  <a:cubicBezTo>
                    <a:pt x="2605" y="1376850"/>
                    <a:pt x="0" y="1370561"/>
                    <a:pt x="0" y="1364002"/>
                  </a:cubicBezTo>
                  <a:lnTo>
                    <a:pt x="0" y="24729"/>
                  </a:lnTo>
                  <a:cubicBezTo>
                    <a:pt x="0" y="18170"/>
                    <a:pt x="2605" y="11880"/>
                    <a:pt x="7243" y="7243"/>
                  </a:cubicBezTo>
                  <a:cubicBezTo>
                    <a:pt x="11880" y="2605"/>
                    <a:pt x="18170" y="0"/>
                    <a:pt x="24729" y="0"/>
                  </a:cubicBezTo>
                  <a:close/>
                </a:path>
              </a:pathLst>
            </a:custGeom>
            <a:solidFill>
              <a:srgbClr val="EFE9D6"/>
            </a:solidFill>
            <a:ln w="38100" cap="rnd">
              <a:solidFill>
                <a:srgbClr val="A39B76"/>
              </a:solidFill>
              <a:prstDash val="solid"/>
              <a:round/>
            </a:ln>
          </p:spPr>
        </p:sp>
        <p:sp>
          <p:nvSpPr>
            <p:cNvPr name="TextBox 9" id="9"/>
            <p:cNvSpPr txBox="true"/>
            <p:nvPr/>
          </p:nvSpPr>
          <p:spPr>
            <a:xfrm>
              <a:off x="0" y="-47625"/>
              <a:ext cx="4205215" cy="1436356"/>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839319" y="4250795"/>
            <a:ext cx="5276728" cy="667318"/>
          </a:xfrm>
          <a:prstGeom prst="rect">
            <a:avLst/>
          </a:prstGeom>
        </p:spPr>
        <p:txBody>
          <a:bodyPr anchor="t" rtlCol="false" tIns="0" lIns="0" bIns="0" rIns="0">
            <a:spAutoFit/>
          </a:bodyPr>
          <a:lstStyle/>
          <a:p>
            <a:pPr algn="l">
              <a:lnSpc>
                <a:spcPts val="5487"/>
              </a:lnSpc>
            </a:pPr>
            <a:r>
              <a:rPr lang="en-US" sz="3919">
                <a:solidFill>
                  <a:srgbClr val="EDE0D1"/>
                </a:solidFill>
                <a:latin typeface="Cooper BT Bold"/>
              </a:rPr>
              <a:t>Future Work</a:t>
            </a:r>
          </a:p>
        </p:txBody>
      </p:sp>
      <p:sp>
        <p:nvSpPr>
          <p:cNvPr name="TextBox 11" id="11"/>
          <p:cNvSpPr txBox="true"/>
          <p:nvPr/>
        </p:nvSpPr>
        <p:spPr>
          <a:xfrm rot="0">
            <a:off x="1386679" y="5041938"/>
            <a:ext cx="15740659" cy="4655820"/>
          </a:xfrm>
          <a:prstGeom prst="rect">
            <a:avLst/>
          </a:prstGeom>
        </p:spPr>
        <p:txBody>
          <a:bodyPr anchor="t" rtlCol="false" tIns="0" lIns="0" bIns="0" rIns="0">
            <a:spAutoFit/>
          </a:bodyPr>
          <a:lstStyle/>
          <a:p>
            <a:pPr algn="l" marL="798829" indent="-399415" lvl="1">
              <a:lnSpc>
                <a:spcPts val="6104"/>
              </a:lnSpc>
              <a:buFont typeface="Arial"/>
              <a:buChar char="•"/>
            </a:pPr>
            <a:r>
              <a:rPr lang="en-US" sz="3699">
                <a:solidFill>
                  <a:srgbClr val="1F2020"/>
                </a:solidFill>
                <a:latin typeface="Times New Roman Condensed"/>
              </a:rPr>
              <a:t>Partner with local travel services to offer users seamless booking options for recommended places.</a:t>
            </a:r>
          </a:p>
          <a:p>
            <a:pPr algn="l" marL="798829" indent="-399415" lvl="1">
              <a:lnSpc>
                <a:spcPts val="6104"/>
              </a:lnSpc>
              <a:buFont typeface="Arial"/>
              <a:buChar char="•"/>
            </a:pPr>
            <a:r>
              <a:rPr lang="en-US" sz="3699">
                <a:solidFill>
                  <a:srgbClr val="1F2020"/>
                </a:solidFill>
                <a:latin typeface="Times New Roman Condensed"/>
              </a:rPr>
              <a:t>Users can save recommended places to a list for future trip planning.</a:t>
            </a:r>
          </a:p>
          <a:p>
            <a:pPr algn="l" marL="798829" indent="-399415" lvl="1">
              <a:lnSpc>
                <a:spcPts val="6104"/>
              </a:lnSpc>
              <a:buFont typeface="Arial"/>
              <a:buChar char="•"/>
            </a:pPr>
            <a:r>
              <a:rPr lang="en-US" sz="3699">
                <a:solidFill>
                  <a:srgbClr val="1F2020"/>
                </a:solidFill>
                <a:latin typeface="Times New Roman Condensed"/>
              </a:rPr>
              <a:t>Users can enter their budget, interests, and available days off, and the app will suggest places that match their criteria.</a:t>
            </a:r>
          </a:p>
          <a:p>
            <a:pPr algn="l" marL="798829" indent="-399415" lvl="1">
              <a:lnSpc>
                <a:spcPts val="6104"/>
              </a:lnSpc>
              <a:buFont typeface="Arial"/>
              <a:buChar char="•"/>
            </a:pPr>
            <a:r>
              <a:rPr lang="en-US" sz="3699">
                <a:solidFill>
                  <a:srgbClr val="1F2020"/>
                </a:solidFill>
                <a:latin typeface="Times New Roman Condensed"/>
              </a:rPr>
              <a:t>Provide audio-guided tours at popular attractions and historic sites</a:t>
            </a:r>
          </a:p>
        </p:txBody>
      </p:sp>
      <p:grpSp>
        <p:nvGrpSpPr>
          <p:cNvPr name="Group 12" id="12"/>
          <p:cNvGrpSpPr/>
          <p:nvPr/>
        </p:nvGrpSpPr>
        <p:grpSpPr>
          <a:xfrm rot="0">
            <a:off x="1292623" y="2139274"/>
            <a:ext cx="15966677" cy="1479191"/>
            <a:chOff x="0" y="0"/>
            <a:chExt cx="4205215" cy="389581"/>
          </a:xfrm>
        </p:grpSpPr>
        <p:sp>
          <p:nvSpPr>
            <p:cNvPr name="Freeform 13" id="13"/>
            <p:cNvSpPr/>
            <p:nvPr/>
          </p:nvSpPr>
          <p:spPr>
            <a:xfrm flipH="false" flipV="false" rot="0">
              <a:off x="0" y="0"/>
              <a:ext cx="4205215" cy="389581"/>
            </a:xfrm>
            <a:custGeom>
              <a:avLst/>
              <a:gdLst/>
              <a:ahLst/>
              <a:cxnLst/>
              <a:rect r="r" b="b" t="t" l="l"/>
              <a:pathLst>
                <a:path h="389581" w="4205215">
                  <a:moveTo>
                    <a:pt x="24729" y="0"/>
                  </a:moveTo>
                  <a:lnTo>
                    <a:pt x="4180487" y="0"/>
                  </a:lnTo>
                  <a:cubicBezTo>
                    <a:pt x="4187045" y="0"/>
                    <a:pt x="4193335" y="2605"/>
                    <a:pt x="4197972" y="7243"/>
                  </a:cubicBezTo>
                  <a:cubicBezTo>
                    <a:pt x="4202610" y="11880"/>
                    <a:pt x="4205215" y="18170"/>
                    <a:pt x="4205215" y="24729"/>
                  </a:cubicBezTo>
                  <a:lnTo>
                    <a:pt x="4205215" y="364852"/>
                  </a:lnTo>
                  <a:cubicBezTo>
                    <a:pt x="4205215" y="378510"/>
                    <a:pt x="4194144" y="389581"/>
                    <a:pt x="4180487" y="389581"/>
                  </a:cubicBezTo>
                  <a:lnTo>
                    <a:pt x="24729" y="389581"/>
                  </a:lnTo>
                  <a:cubicBezTo>
                    <a:pt x="18170" y="389581"/>
                    <a:pt x="11880" y="386976"/>
                    <a:pt x="7243" y="382338"/>
                  </a:cubicBezTo>
                  <a:cubicBezTo>
                    <a:pt x="2605" y="377701"/>
                    <a:pt x="0" y="371411"/>
                    <a:pt x="0" y="364852"/>
                  </a:cubicBezTo>
                  <a:lnTo>
                    <a:pt x="0" y="24729"/>
                  </a:lnTo>
                  <a:cubicBezTo>
                    <a:pt x="0" y="18170"/>
                    <a:pt x="2605" y="11880"/>
                    <a:pt x="7243" y="7243"/>
                  </a:cubicBezTo>
                  <a:cubicBezTo>
                    <a:pt x="11880" y="2605"/>
                    <a:pt x="18170" y="0"/>
                    <a:pt x="24729" y="0"/>
                  </a:cubicBezTo>
                  <a:close/>
                </a:path>
              </a:pathLst>
            </a:custGeom>
            <a:solidFill>
              <a:srgbClr val="EFE9D6"/>
            </a:solidFill>
            <a:ln w="38100" cap="rnd">
              <a:solidFill>
                <a:srgbClr val="A39B76"/>
              </a:solidFill>
              <a:prstDash val="solid"/>
              <a:round/>
            </a:ln>
          </p:spPr>
        </p:sp>
        <p:sp>
          <p:nvSpPr>
            <p:cNvPr name="TextBox 14" id="14"/>
            <p:cNvSpPr txBox="true"/>
            <p:nvPr/>
          </p:nvSpPr>
          <p:spPr>
            <a:xfrm>
              <a:off x="0" y="-47625"/>
              <a:ext cx="4205215" cy="437206"/>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1858271" y="1583397"/>
            <a:ext cx="5276728" cy="668520"/>
          </a:xfrm>
          <a:prstGeom prst="rect">
            <a:avLst/>
          </a:prstGeom>
        </p:spPr>
        <p:txBody>
          <a:bodyPr anchor="t" rtlCol="false" tIns="0" lIns="0" bIns="0" rIns="0">
            <a:spAutoFit/>
          </a:bodyPr>
          <a:lstStyle/>
          <a:p>
            <a:pPr algn="l">
              <a:lnSpc>
                <a:spcPts val="5487"/>
              </a:lnSpc>
            </a:pPr>
            <a:r>
              <a:rPr lang="en-US" sz="3919">
                <a:solidFill>
                  <a:srgbClr val="EDE0D1"/>
                </a:solidFill>
                <a:latin typeface="Cooper BT Bold"/>
              </a:rPr>
              <a:t>Challenge</a:t>
            </a:r>
          </a:p>
        </p:txBody>
      </p:sp>
      <p:sp>
        <p:nvSpPr>
          <p:cNvPr name="TextBox 16" id="16"/>
          <p:cNvSpPr txBox="true"/>
          <p:nvPr/>
        </p:nvSpPr>
        <p:spPr>
          <a:xfrm rot="0">
            <a:off x="1386679" y="2454373"/>
            <a:ext cx="14835380" cy="706120"/>
          </a:xfrm>
          <a:prstGeom prst="rect">
            <a:avLst/>
          </a:prstGeom>
        </p:spPr>
        <p:txBody>
          <a:bodyPr anchor="t" rtlCol="false" tIns="0" lIns="0" bIns="0" rIns="0">
            <a:spAutoFit/>
          </a:bodyPr>
          <a:lstStyle/>
          <a:p>
            <a:pPr algn="l" marL="798829" indent="-399415" lvl="1">
              <a:lnSpc>
                <a:spcPts val="5179"/>
              </a:lnSpc>
              <a:buFont typeface="Arial"/>
              <a:buChar char="•"/>
            </a:pPr>
            <a:r>
              <a:rPr lang="en-US" sz="3699">
                <a:solidFill>
                  <a:srgbClr val="1F2020"/>
                </a:solidFill>
                <a:latin typeface="Times New Roman Condensed"/>
              </a:rPr>
              <a:t> Identifying and filtering out Instagram accounts that use Photoshop in their posts.</a:t>
            </a:r>
          </a:p>
        </p:txBody>
      </p:sp>
      <p:sp>
        <p:nvSpPr>
          <p:cNvPr name="Freeform 17" id="17"/>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5"/>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2487360" y="8211144"/>
            <a:ext cx="3623202" cy="1360197"/>
            <a:chOff x="0" y="0"/>
            <a:chExt cx="1058940" cy="397540"/>
          </a:xfrm>
        </p:grpSpPr>
        <p:sp>
          <p:nvSpPr>
            <p:cNvPr name="Freeform 5" id="5"/>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473821"/>
            </a:solidFill>
          </p:spPr>
        </p:sp>
        <p:sp>
          <p:nvSpPr>
            <p:cNvPr name="TextBox 6" id="6"/>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410110" y="8090977"/>
            <a:ext cx="3623202" cy="1360197"/>
            <a:chOff x="0" y="0"/>
            <a:chExt cx="1058940" cy="397540"/>
          </a:xfrm>
        </p:grpSpPr>
        <p:sp>
          <p:nvSpPr>
            <p:cNvPr name="Freeform 8" id="8"/>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DFD3AD"/>
            </a:solidFill>
            <a:ln w="38100" cap="rnd">
              <a:solidFill>
                <a:srgbClr val="473821"/>
              </a:solidFill>
              <a:prstDash val="solid"/>
              <a:round/>
            </a:ln>
          </p:spPr>
        </p:sp>
        <p:sp>
          <p:nvSpPr>
            <p:cNvPr name="TextBox 9" id="9"/>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537545" y="8211144"/>
            <a:ext cx="3623202" cy="1360197"/>
            <a:chOff x="0" y="0"/>
            <a:chExt cx="1058940" cy="397540"/>
          </a:xfrm>
        </p:grpSpPr>
        <p:sp>
          <p:nvSpPr>
            <p:cNvPr name="Freeform 11" id="11"/>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473821"/>
            </a:solidFill>
          </p:spPr>
        </p:sp>
        <p:sp>
          <p:nvSpPr>
            <p:cNvPr name="TextBox 12" id="12"/>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2460294" y="8090977"/>
            <a:ext cx="3623202" cy="1360197"/>
            <a:chOff x="0" y="0"/>
            <a:chExt cx="1058940" cy="397540"/>
          </a:xfrm>
        </p:grpSpPr>
        <p:sp>
          <p:nvSpPr>
            <p:cNvPr name="Freeform 14" id="14"/>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DFD3AD"/>
            </a:solidFill>
            <a:ln w="38100" cap="rnd">
              <a:solidFill>
                <a:srgbClr val="473821"/>
              </a:solidFill>
              <a:prstDash val="solid"/>
              <a:round/>
            </a:ln>
          </p:spPr>
        </p:sp>
        <p:sp>
          <p:nvSpPr>
            <p:cNvPr name="TextBox 15" id="15"/>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7782080" y="8211144"/>
            <a:ext cx="3623202" cy="1360197"/>
            <a:chOff x="0" y="0"/>
            <a:chExt cx="1058940" cy="397540"/>
          </a:xfrm>
        </p:grpSpPr>
        <p:sp>
          <p:nvSpPr>
            <p:cNvPr name="Freeform 17" id="17"/>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473821"/>
            </a:solidFill>
          </p:spPr>
        </p:sp>
        <p:sp>
          <p:nvSpPr>
            <p:cNvPr name="TextBox 18" id="18"/>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7704830" y="8090977"/>
            <a:ext cx="3623202" cy="1360197"/>
            <a:chOff x="0" y="0"/>
            <a:chExt cx="1058940" cy="397540"/>
          </a:xfrm>
        </p:grpSpPr>
        <p:sp>
          <p:nvSpPr>
            <p:cNvPr name="Freeform 20" id="20"/>
            <p:cNvSpPr/>
            <p:nvPr/>
          </p:nvSpPr>
          <p:spPr>
            <a:xfrm flipH="false" flipV="false" rot="0">
              <a:off x="0" y="0"/>
              <a:ext cx="1058940" cy="397540"/>
            </a:xfrm>
            <a:custGeom>
              <a:avLst/>
              <a:gdLst/>
              <a:ahLst/>
              <a:cxnLst/>
              <a:rect r="r" b="b" t="t" l="l"/>
              <a:pathLst>
                <a:path h="397540" w="1058940">
                  <a:moveTo>
                    <a:pt x="108975" y="0"/>
                  </a:moveTo>
                  <a:lnTo>
                    <a:pt x="949965" y="0"/>
                  </a:lnTo>
                  <a:cubicBezTo>
                    <a:pt x="978867" y="0"/>
                    <a:pt x="1006585" y="11481"/>
                    <a:pt x="1027022" y="31918"/>
                  </a:cubicBezTo>
                  <a:cubicBezTo>
                    <a:pt x="1047459" y="52355"/>
                    <a:pt x="1058940" y="80073"/>
                    <a:pt x="1058940" y="108975"/>
                  </a:cubicBezTo>
                  <a:lnTo>
                    <a:pt x="1058940" y="288565"/>
                  </a:lnTo>
                  <a:cubicBezTo>
                    <a:pt x="1058940" y="348750"/>
                    <a:pt x="1010150" y="397540"/>
                    <a:pt x="949965" y="397540"/>
                  </a:cubicBezTo>
                  <a:lnTo>
                    <a:pt x="108975" y="397540"/>
                  </a:lnTo>
                  <a:cubicBezTo>
                    <a:pt x="80073" y="397540"/>
                    <a:pt x="52355" y="386059"/>
                    <a:pt x="31918" y="365622"/>
                  </a:cubicBezTo>
                  <a:cubicBezTo>
                    <a:pt x="11481" y="345185"/>
                    <a:pt x="0" y="317467"/>
                    <a:pt x="0" y="288565"/>
                  </a:cubicBezTo>
                  <a:lnTo>
                    <a:pt x="0" y="108975"/>
                  </a:lnTo>
                  <a:cubicBezTo>
                    <a:pt x="0" y="48790"/>
                    <a:pt x="48790" y="0"/>
                    <a:pt x="108975" y="0"/>
                  </a:cubicBezTo>
                  <a:close/>
                </a:path>
              </a:pathLst>
            </a:custGeom>
            <a:solidFill>
              <a:srgbClr val="DFD3AD"/>
            </a:solidFill>
            <a:ln w="38100" cap="rnd">
              <a:solidFill>
                <a:srgbClr val="473821"/>
              </a:solidFill>
              <a:prstDash val="solid"/>
              <a:round/>
            </a:ln>
          </p:spPr>
        </p:sp>
        <p:sp>
          <p:nvSpPr>
            <p:cNvPr name="TextBox 21" id="21"/>
            <p:cNvSpPr txBox="true"/>
            <p:nvPr/>
          </p:nvSpPr>
          <p:spPr>
            <a:xfrm>
              <a:off x="0" y="-47625"/>
              <a:ext cx="1058940" cy="445165"/>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13114271"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4"/>
            <a:stretch>
              <a:fillRect l="0" t="0" r="0" b="0"/>
            </a:stretch>
          </a:blipFill>
        </p:spPr>
      </p:sp>
      <p:sp>
        <p:nvSpPr>
          <p:cNvPr name="Freeform 23" id="23"/>
          <p:cNvSpPr/>
          <p:nvPr/>
        </p:nvSpPr>
        <p:spPr>
          <a:xfrm flipH="false" flipV="false" rot="0">
            <a:off x="12065859" y="2358690"/>
            <a:ext cx="4466204" cy="5569620"/>
          </a:xfrm>
          <a:custGeom>
            <a:avLst/>
            <a:gdLst/>
            <a:ahLst/>
            <a:cxnLst/>
            <a:rect r="r" b="b" t="t" l="l"/>
            <a:pathLst>
              <a:path h="5569620" w="4466204">
                <a:moveTo>
                  <a:pt x="0" y="0"/>
                </a:moveTo>
                <a:lnTo>
                  <a:pt x="4466204" y="0"/>
                </a:lnTo>
                <a:lnTo>
                  <a:pt x="4466204" y="5569620"/>
                </a:lnTo>
                <a:lnTo>
                  <a:pt x="0" y="5569620"/>
                </a:lnTo>
                <a:lnTo>
                  <a:pt x="0" y="0"/>
                </a:lnTo>
                <a:close/>
              </a:path>
            </a:pathLst>
          </a:custGeom>
          <a:blipFill>
            <a:blip r:embed="rId5"/>
            <a:stretch>
              <a:fillRect l="0" t="0" r="0" b="0"/>
            </a:stretch>
          </a:blipFill>
        </p:spPr>
      </p:sp>
      <p:sp>
        <p:nvSpPr>
          <p:cNvPr name="Freeform 24" id="24"/>
          <p:cNvSpPr/>
          <p:nvPr/>
        </p:nvSpPr>
        <p:spPr>
          <a:xfrm flipH="false" flipV="false" rot="0">
            <a:off x="7115889" y="2336595"/>
            <a:ext cx="4429465" cy="5591715"/>
          </a:xfrm>
          <a:custGeom>
            <a:avLst/>
            <a:gdLst/>
            <a:ahLst/>
            <a:cxnLst/>
            <a:rect r="r" b="b" t="t" l="l"/>
            <a:pathLst>
              <a:path h="5591715" w="4429465">
                <a:moveTo>
                  <a:pt x="0" y="0"/>
                </a:moveTo>
                <a:lnTo>
                  <a:pt x="4429465" y="0"/>
                </a:lnTo>
                <a:lnTo>
                  <a:pt x="4429465" y="5591715"/>
                </a:lnTo>
                <a:lnTo>
                  <a:pt x="0" y="5591715"/>
                </a:lnTo>
                <a:lnTo>
                  <a:pt x="0" y="0"/>
                </a:lnTo>
                <a:close/>
              </a:path>
            </a:pathLst>
          </a:custGeom>
          <a:blipFill>
            <a:blip r:embed="rId6"/>
            <a:stretch>
              <a:fillRect l="0" t="0" r="0" b="0"/>
            </a:stretch>
          </a:blipFill>
        </p:spPr>
      </p:sp>
      <p:sp>
        <p:nvSpPr>
          <p:cNvPr name="Freeform 25" id="25"/>
          <p:cNvSpPr/>
          <p:nvPr/>
        </p:nvSpPr>
        <p:spPr>
          <a:xfrm flipH="false" flipV="false" rot="0">
            <a:off x="2102908" y="2336595"/>
            <a:ext cx="4492476" cy="5569620"/>
          </a:xfrm>
          <a:custGeom>
            <a:avLst/>
            <a:gdLst/>
            <a:ahLst/>
            <a:cxnLst/>
            <a:rect r="r" b="b" t="t" l="l"/>
            <a:pathLst>
              <a:path h="5569620" w="4492476">
                <a:moveTo>
                  <a:pt x="0" y="0"/>
                </a:moveTo>
                <a:lnTo>
                  <a:pt x="4492476" y="0"/>
                </a:lnTo>
                <a:lnTo>
                  <a:pt x="4492476" y="5569620"/>
                </a:lnTo>
                <a:lnTo>
                  <a:pt x="0" y="5569620"/>
                </a:lnTo>
                <a:lnTo>
                  <a:pt x="0" y="0"/>
                </a:lnTo>
                <a:close/>
              </a:path>
            </a:pathLst>
          </a:custGeom>
          <a:blipFill>
            <a:blip r:embed="rId7"/>
            <a:stretch>
              <a:fillRect l="0" t="0" r="0" b="0"/>
            </a:stretch>
          </a:blipFill>
        </p:spPr>
      </p:sp>
      <p:sp>
        <p:nvSpPr>
          <p:cNvPr name="TextBox 26" id="26"/>
          <p:cNvSpPr txBox="true"/>
          <p:nvPr/>
        </p:nvSpPr>
        <p:spPr>
          <a:xfrm rot="0">
            <a:off x="178550" y="8306130"/>
            <a:ext cx="8186691" cy="758440"/>
          </a:xfrm>
          <a:prstGeom prst="rect">
            <a:avLst/>
          </a:prstGeom>
        </p:spPr>
        <p:txBody>
          <a:bodyPr anchor="t" rtlCol="false" tIns="0" lIns="0" bIns="0" rIns="0">
            <a:spAutoFit/>
          </a:bodyPr>
          <a:lstStyle/>
          <a:p>
            <a:pPr algn="ctr">
              <a:lnSpc>
                <a:spcPts val="5502"/>
              </a:lnSpc>
            </a:pPr>
            <a:r>
              <a:rPr lang="en-US" sz="3874" spc="42">
                <a:solidFill>
                  <a:srgbClr val="473821"/>
                </a:solidFill>
                <a:latin typeface="Times New Roman Condensed Bold"/>
              </a:rPr>
              <a:t>Tasneem Aljahdali</a:t>
            </a:r>
          </a:p>
        </p:txBody>
      </p:sp>
      <p:sp>
        <p:nvSpPr>
          <p:cNvPr name="TextBox 27" id="27"/>
          <p:cNvSpPr txBox="true"/>
          <p:nvPr/>
        </p:nvSpPr>
        <p:spPr>
          <a:xfrm rot="0">
            <a:off x="10128365" y="8306130"/>
            <a:ext cx="8186691" cy="758440"/>
          </a:xfrm>
          <a:prstGeom prst="rect">
            <a:avLst/>
          </a:prstGeom>
        </p:spPr>
        <p:txBody>
          <a:bodyPr anchor="t" rtlCol="false" tIns="0" lIns="0" bIns="0" rIns="0">
            <a:spAutoFit/>
          </a:bodyPr>
          <a:lstStyle/>
          <a:p>
            <a:pPr algn="ctr">
              <a:lnSpc>
                <a:spcPts val="5502"/>
              </a:lnSpc>
            </a:pPr>
            <a:r>
              <a:rPr lang="en-US" sz="3874" spc="42">
                <a:solidFill>
                  <a:srgbClr val="473821"/>
                </a:solidFill>
                <a:latin typeface="Times New Roman Condensed Bold"/>
              </a:rPr>
              <a:t>Raneem Aljabri</a:t>
            </a:r>
          </a:p>
        </p:txBody>
      </p:sp>
      <p:sp>
        <p:nvSpPr>
          <p:cNvPr name="TextBox 28" id="28"/>
          <p:cNvSpPr txBox="true"/>
          <p:nvPr/>
        </p:nvSpPr>
        <p:spPr>
          <a:xfrm rot="0">
            <a:off x="5500336" y="8306130"/>
            <a:ext cx="8186691" cy="758440"/>
          </a:xfrm>
          <a:prstGeom prst="rect">
            <a:avLst/>
          </a:prstGeom>
        </p:spPr>
        <p:txBody>
          <a:bodyPr anchor="t" rtlCol="false" tIns="0" lIns="0" bIns="0" rIns="0">
            <a:spAutoFit/>
          </a:bodyPr>
          <a:lstStyle/>
          <a:p>
            <a:pPr algn="ctr">
              <a:lnSpc>
                <a:spcPts val="5502"/>
              </a:lnSpc>
            </a:pPr>
            <a:r>
              <a:rPr lang="en-US" sz="3874" spc="42">
                <a:solidFill>
                  <a:srgbClr val="473821"/>
                </a:solidFill>
                <a:latin typeface="Times New Roman Condensed Bold"/>
              </a:rPr>
              <a:t>Qout Alzyadi</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162" t="0" r="-22477" b="-7890"/>
            </a:stretch>
          </a:blipFill>
        </p:spPr>
      </p:sp>
      <p:sp>
        <p:nvSpPr>
          <p:cNvPr name="Freeform 3" id="3"/>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6114614" y="1698624"/>
            <a:ext cx="14835380" cy="1882140"/>
          </a:xfrm>
          <a:prstGeom prst="rect">
            <a:avLst/>
          </a:prstGeom>
        </p:spPr>
        <p:txBody>
          <a:bodyPr anchor="t" rtlCol="false" tIns="0" lIns="0" bIns="0" rIns="0">
            <a:spAutoFit/>
          </a:bodyPr>
          <a:lstStyle/>
          <a:p>
            <a:pPr algn="l">
              <a:lnSpc>
                <a:spcPts val="13860"/>
              </a:lnSpc>
              <a:spcBef>
                <a:spcPct val="0"/>
              </a:spcBef>
            </a:pPr>
            <a:r>
              <a:rPr lang="en-US" sz="9900">
                <a:solidFill>
                  <a:srgbClr val="1F2020"/>
                </a:solidFill>
                <a:latin typeface="Times New Roman Condensed Bold"/>
              </a:rPr>
              <a:t>Thank You </a:t>
            </a:r>
          </a:p>
        </p:txBody>
      </p:sp>
      <p:sp>
        <p:nvSpPr>
          <p:cNvPr name="TextBox 6" id="6"/>
          <p:cNvSpPr txBox="true"/>
          <p:nvPr/>
        </p:nvSpPr>
        <p:spPr>
          <a:xfrm rot="0">
            <a:off x="5353489" y="4011930"/>
            <a:ext cx="14835380" cy="1882140"/>
          </a:xfrm>
          <a:prstGeom prst="rect">
            <a:avLst/>
          </a:prstGeom>
        </p:spPr>
        <p:txBody>
          <a:bodyPr anchor="t" rtlCol="false" tIns="0" lIns="0" bIns="0" rIns="0">
            <a:spAutoFit/>
          </a:bodyPr>
          <a:lstStyle/>
          <a:p>
            <a:pPr algn="l">
              <a:lnSpc>
                <a:spcPts val="13860"/>
              </a:lnSpc>
              <a:spcBef>
                <a:spcPct val="0"/>
              </a:spcBef>
            </a:pPr>
            <a:r>
              <a:rPr lang="en-US" sz="9900">
                <a:solidFill>
                  <a:srgbClr val="1F2020"/>
                </a:solidFill>
                <a:latin typeface="Times New Roman Condensed Bold"/>
              </a:rPr>
              <a:t>Any questions  ? </a:t>
            </a:r>
          </a:p>
        </p:txBody>
      </p:sp>
      <p:sp>
        <p:nvSpPr>
          <p:cNvPr name="Freeform 7" id="7"/>
          <p:cNvSpPr/>
          <p:nvPr/>
        </p:nvSpPr>
        <p:spPr>
          <a:xfrm flipH="false" flipV="false" rot="0">
            <a:off x="13340148"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5"/>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88254" y="3295014"/>
            <a:ext cx="14711491" cy="5274312"/>
          </a:xfrm>
          <a:prstGeom prst="rect">
            <a:avLst/>
          </a:prstGeom>
        </p:spPr>
        <p:txBody>
          <a:bodyPr anchor="t" rtlCol="false" tIns="0" lIns="0" bIns="0" rIns="0">
            <a:spAutoFit/>
          </a:bodyPr>
          <a:lstStyle/>
          <a:p>
            <a:pPr algn="l">
              <a:lnSpc>
                <a:spcPts val="6919"/>
              </a:lnSpc>
            </a:pPr>
            <a:r>
              <a:rPr lang="en-US" sz="3999">
                <a:solidFill>
                  <a:srgbClr val="473821"/>
                </a:solidFill>
                <a:latin typeface="Times New Roman Condensed"/>
              </a:rPr>
              <a:t>Travelers exploring Saudi Arabia often struggle to find reliable information about local destinations.</a:t>
            </a:r>
          </a:p>
          <a:p>
            <a:pPr algn="l">
              <a:lnSpc>
                <a:spcPts val="6919"/>
              </a:lnSpc>
            </a:pPr>
            <a:r>
              <a:rPr lang="en-US" sz="3999">
                <a:solidFill>
                  <a:srgbClr val="473821"/>
                </a:solidFill>
                <a:latin typeface="Times New Roman Condensed"/>
              </a:rPr>
              <a:t>Traditional sources like travel guides and online reviews often fall short, leading to uncertainty and less-than-ideal travel experiences. Moreover, the lack of direct communication with other travelers deprives them of valuable firsthand recommendations.</a:t>
            </a:r>
          </a:p>
        </p:txBody>
      </p:sp>
      <p:sp>
        <p:nvSpPr>
          <p:cNvPr name="TextBox 4" id="4"/>
          <p:cNvSpPr txBox="true"/>
          <p:nvPr/>
        </p:nvSpPr>
        <p:spPr>
          <a:xfrm rot="0">
            <a:off x="5957532" y="1122979"/>
            <a:ext cx="6372936"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Introduction</a:t>
            </a:r>
          </a:p>
        </p:txBody>
      </p:sp>
      <p:sp>
        <p:nvSpPr>
          <p:cNvPr name="Freeform 5" id="5"/>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4"/>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42171" y="2504764"/>
            <a:ext cx="9317817" cy="6452846"/>
            <a:chOff x="0" y="0"/>
            <a:chExt cx="2454075" cy="1699515"/>
          </a:xfrm>
        </p:grpSpPr>
        <p:sp>
          <p:nvSpPr>
            <p:cNvPr name="Freeform 4" id="4"/>
            <p:cNvSpPr/>
            <p:nvPr/>
          </p:nvSpPr>
          <p:spPr>
            <a:xfrm flipH="false" flipV="false" rot="0">
              <a:off x="0" y="0"/>
              <a:ext cx="2454075" cy="1699515"/>
            </a:xfrm>
            <a:custGeom>
              <a:avLst/>
              <a:gdLst/>
              <a:ahLst/>
              <a:cxnLst/>
              <a:rect r="r" b="b" t="t" l="l"/>
              <a:pathLst>
                <a:path h="1699515" w="2454075">
                  <a:moveTo>
                    <a:pt x="42375" y="0"/>
                  </a:moveTo>
                  <a:lnTo>
                    <a:pt x="2411701" y="0"/>
                  </a:lnTo>
                  <a:cubicBezTo>
                    <a:pt x="2422939" y="0"/>
                    <a:pt x="2433717" y="4464"/>
                    <a:pt x="2441664" y="12411"/>
                  </a:cubicBezTo>
                  <a:cubicBezTo>
                    <a:pt x="2449611" y="20358"/>
                    <a:pt x="2454075" y="31136"/>
                    <a:pt x="2454075" y="42375"/>
                  </a:cubicBezTo>
                  <a:lnTo>
                    <a:pt x="2454075" y="1657140"/>
                  </a:lnTo>
                  <a:cubicBezTo>
                    <a:pt x="2454075" y="1680543"/>
                    <a:pt x="2435103" y="1699515"/>
                    <a:pt x="2411701" y="1699515"/>
                  </a:cubicBezTo>
                  <a:lnTo>
                    <a:pt x="42375" y="1699515"/>
                  </a:lnTo>
                  <a:cubicBezTo>
                    <a:pt x="18972" y="1699515"/>
                    <a:pt x="0" y="1680543"/>
                    <a:pt x="0" y="1657140"/>
                  </a:cubicBezTo>
                  <a:lnTo>
                    <a:pt x="0" y="42375"/>
                  </a:lnTo>
                  <a:cubicBezTo>
                    <a:pt x="0" y="18972"/>
                    <a:pt x="18972" y="0"/>
                    <a:pt x="42375" y="0"/>
                  </a:cubicBezTo>
                  <a:close/>
                </a:path>
              </a:pathLst>
            </a:custGeom>
            <a:solidFill>
              <a:srgbClr val="EFE9D6">
                <a:alpha val="49804"/>
              </a:srgbClr>
            </a:solidFill>
            <a:ln cap="rnd">
              <a:noFill/>
              <a:prstDash val="solid"/>
              <a:round/>
            </a:ln>
          </p:spPr>
        </p:sp>
        <p:sp>
          <p:nvSpPr>
            <p:cNvPr name="TextBox 5" id="5"/>
            <p:cNvSpPr txBox="true"/>
            <p:nvPr/>
          </p:nvSpPr>
          <p:spPr>
            <a:xfrm>
              <a:off x="0" y="-47625"/>
              <a:ext cx="2454075" cy="174714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11252953" y="2504764"/>
            <a:ext cx="5492875" cy="6452846"/>
            <a:chOff x="0" y="0"/>
            <a:chExt cx="1446683" cy="1699515"/>
          </a:xfrm>
        </p:grpSpPr>
        <p:sp>
          <p:nvSpPr>
            <p:cNvPr name="Freeform 7" id="7"/>
            <p:cNvSpPr/>
            <p:nvPr/>
          </p:nvSpPr>
          <p:spPr>
            <a:xfrm flipH="false" flipV="false" rot="0">
              <a:off x="0" y="0"/>
              <a:ext cx="1446683" cy="1699515"/>
            </a:xfrm>
            <a:custGeom>
              <a:avLst/>
              <a:gdLst/>
              <a:ahLst/>
              <a:cxnLst/>
              <a:rect r="r" b="b" t="t" l="l"/>
              <a:pathLst>
                <a:path h="1699515" w="1446683">
                  <a:moveTo>
                    <a:pt x="71882" y="0"/>
                  </a:moveTo>
                  <a:lnTo>
                    <a:pt x="1374801" y="0"/>
                  </a:lnTo>
                  <a:cubicBezTo>
                    <a:pt x="1393866" y="0"/>
                    <a:pt x="1412149" y="7573"/>
                    <a:pt x="1425630" y="21054"/>
                  </a:cubicBezTo>
                  <a:cubicBezTo>
                    <a:pt x="1439110" y="34534"/>
                    <a:pt x="1446683" y="52818"/>
                    <a:pt x="1446683" y="71882"/>
                  </a:cubicBezTo>
                  <a:lnTo>
                    <a:pt x="1446683" y="1627633"/>
                  </a:lnTo>
                  <a:cubicBezTo>
                    <a:pt x="1446683" y="1667332"/>
                    <a:pt x="1414501" y="1699515"/>
                    <a:pt x="1374801" y="1699515"/>
                  </a:cubicBezTo>
                  <a:lnTo>
                    <a:pt x="71882" y="1699515"/>
                  </a:lnTo>
                  <a:cubicBezTo>
                    <a:pt x="32183" y="1699515"/>
                    <a:pt x="0" y="1667332"/>
                    <a:pt x="0" y="1627633"/>
                  </a:cubicBezTo>
                  <a:lnTo>
                    <a:pt x="0" y="71882"/>
                  </a:lnTo>
                  <a:cubicBezTo>
                    <a:pt x="0" y="32183"/>
                    <a:pt x="32183" y="0"/>
                    <a:pt x="71882" y="0"/>
                  </a:cubicBezTo>
                  <a:close/>
                </a:path>
              </a:pathLst>
            </a:custGeom>
            <a:solidFill>
              <a:srgbClr val="EFE9D6">
                <a:alpha val="49804"/>
              </a:srgbClr>
            </a:solidFill>
            <a:ln cap="rnd">
              <a:noFill/>
              <a:prstDash val="solid"/>
              <a:round/>
            </a:ln>
          </p:spPr>
        </p:sp>
        <p:sp>
          <p:nvSpPr>
            <p:cNvPr name="TextBox 8" id="8"/>
            <p:cNvSpPr txBox="true"/>
            <p:nvPr/>
          </p:nvSpPr>
          <p:spPr>
            <a:xfrm>
              <a:off x="0" y="-47625"/>
              <a:ext cx="1446683" cy="174714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11495736" y="2729492"/>
            <a:ext cx="5007309" cy="5963547"/>
            <a:chOff x="0" y="0"/>
            <a:chExt cx="775763" cy="923909"/>
          </a:xfrm>
        </p:grpSpPr>
        <p:sp>
          <p:nvSpPr>
            <p:cNvPr name="Freeform 11" id="11"/>
            <p:cNvSpPr/>
            <p:nvPr/>
          </p:nvSpPr>
          <p:spPr>
            <a:xfrm flipH="false" flipV="false" rot="0">
              <a:off x="0" y="0"/>
              <a:ext cx="775763" cy="923909"/>
            </a:xfrm>
            <a:custGeom>
              <a:avLst/>
              <a:gdLst/>
              <a:ahLst/>
              <a:cxnLst/>
              <a:rect r="r" b="b" t="t" l="l"/>
              <a:pathLst>
                <a:path h="923909" w="775763">
                  <a:moveTo>
                    <a:pt x="35561" y="0"/>
                  </a:moveTo>
                  <a:lnTo>
                    <a:pt x="740202" y="0"/>
                  </a:lnTo>
                  <a:cubicBezTo>
                    <a:pt x="759842" y="0"/>
                    <a:pt x="775763" y="15921"/>
                    <a:pt x="775763" y="35561"/>
                  </a:cubicBezTo>
                  <a:lnTo>
                    <a:pt x="775763" y="888349"/>
                  </a:lnTo>
                  <a:cubicBezTo>
                    <a:pt x="775763" y="907988"/>
                    <a:pt x="759842" y="923909"/>
                    <a:pt x="740202" y="923909"/>
                  </a:cubicBezTo>
                  <a:lnTo>
                    <a:pt x="35561" y="923909"/>
                  </a:lnTo>
                  <a:cubicBezTo>
                    <a:pt x="15921" y="923909"/>
                    <a:pt x="0" y="907988"/>
                    <a:pt x="0" y="888349"/>
                  </a:cubicBezTo>
                  <a:lnTo>
                    <a:pt x="0" y="35561"/>
                  </a:lnTo>
                  <a:cubicBezTo>
                    <a:pt x="0" y="15921"/>
                    <a:pt x="15921" y="0"/>
                    <a:pt x="35561" y="0"/>
                  </a:cubicBezTo>
                  <a:close/>
                </a:path>
              </a:pathLst>
            </a:custGeom>
            <a:blipFill>
              <a:blip r:embed="rId4"/>
              <a:stretch>
                <a:fillRect l="-9548" t="0" r="-9548" b="0"/>
              </a:stretch>
            </a:blipFill>
          </p:spPr>
        </p:sp>
      </p:grpSp>
      <p:sp>
        <p:nvSpPr>
          <p:cNvPr name="TextBox 12" id="12"/>
          <p:cNvSpPr txBox="true"/>
          <p:nvPr/>
        </p:nvSpPr>
        <p:spPr>
          <a:xfrm rot="0">
            <a:off x="1921525" y="2719145"/>
            <a:ext cx="8559110" cy="5650865"/>
          </a:xfrm>
          <a:prstGeom prst="rect">
            <a:avLst/>
          </a:prstGeom>
        </p:spPr>
        <p:txBody>
          <a:bodyPr anchor="t" rtlCol="false" tIns="0" lIns="0" bIns="0" rIns="0">
            <a:spAutoFit/>
          </a:bodyPr>
          <a:lstStyle/>
          <a:p>
            <a:pPr algn="l">
              <a:lnSpc>
                <a:spcPts val="7479"/>
              </a:lnSpc>
            </a:pPr>
            <a:r>
              <a:rPr lang="en-US" sz="3999">
                <a:solidFill>
                  <a:srgbClr val="473821"/>
                </a:solidFill>
                <a:latin typeface="Times New Roman Condensed"/>
              </a:rPr>
              <a:t>Exploration enthusiasts find it challenging to discover similar places within Saudi Arabia and connect with people who share their interests and activities, limiting their travel experiences and interactions and making it difficult to organize enjoyable and rewarding trips</a:t>
            </a:r>
          </a:p>
        </p:txBody>
      </p:sp>
      <p:sp>
        <p:nvSpPr>
          <p:cNvPr name="TextBox 13" id="13"/>
          <p:cNvSpPr txBox="true"/>
          <p:nvPr/>
        </p:nvSpPr>
        <p:spPr>
          <a:xfrm rot="0">
            <a:off x="5957532" y="762000"/>
            <a:ext cx="6372936"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Problem Statement</a:t>
            </a:r>
          </a:p>
        </p:txBody>
      </p:sp>
      <p:sp>
        <p:nvSpPr>
          <p:cNvPr name="Freeform 14" id="14"/>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5"/>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5957532" y="762000"/>
            <a:ext cx="6372936"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Solution</a:t>
            </a:r>
          </a:p>
        </p:txBody>
      </p:sp>
      <p:grpSp>
        <p:nvGrpSpPr>
          <p:cNvPr name="Group 5" id="5"/>
          <p:cNvGrpSpPr/>
          <p:nvPr/>
        </p:nvGrpSpPr>
        <p:grpSpPr>
          <a:xfrm rot="0">
            <a:off x="1465126" y="2109470"/>
            <a:ext cx="15564178" cy="7148830"/>
            <a:chOff x="0" y="0"/>
            <a:chExt cx="4099207" cy="1882819"/>
          </a:xfrm>
        </p:grpSpPr>
        <p:sp>
          <p:nvSpPr>
            <p:cNvPr name="Freeform 6" id="6"/>
            <p:cNvSpPr/>
            <p:nvPr/>
          </p:nvSpPr>
          <p:spPr>
            <a:xfrm flipH="false" flipV="false" rot="0">
              <a:off x="0" y="0"/>
              <a:ext cx="4099207" cy="1882819"/>
            </a:xfrm>
            <a:custGeom>
              <a:avLst/>
              <a:gdLst/>
              <a:ahLst/>
              <a:cxnLst/>
              <a:rect r="r" b="b" t="t" l="l"/>
              <a:pathLst>
                <a:path h="1882819" w="4099207">
                  <a:moveTo>
                    <a:pt x="25368" y="0"/>
                  </a:moveTo>
                  <a:lnTo>
                    <a:pt x="4073839" y="0"/>
                  </a:lnTo>
                  <a:cubicBezTo>
                    <a:pt x="4080567" y="0"/>
                    <a:pt x="4087020" y="2673"/>
                    <a:pt x="4091777" y="7430"/>
                  </a:cubicBezTo>
                  <a:cubicBezTo>
                    <a:pt x="4096534" y="12188"/>
                    <a:pt x="4099207" y="18640"/>
                    <a:pt x="4099207" y="25368"/>
                  </a:cubicBezTo>
                  <a:lnTo>
                    <a:pt x="4099207" y="1857451"/>
                  </a:lnTo>
                  <a:cubicBezTo>
                    <a:pt x="4099207" y="1871462"/>
                    <a:pt x="4087849" y="1882819"/>
                    <a:pt x="4073839" y="1882819"/>
                  </a:cubicBezTo>
                  <a:lnTo>
                    <a:pt x="25368" y="1882819"/>
                  </a:lnTo>
                  <a:cubicBezTo>
                    <a:pt x="18640" y="1882819"/>
                    <a:pt x="12188" y="1880147"/>
                    <a:pt x="7430" y="1875389"/>
                  </a:cubicBezTo>
                  <a:cubicBezTo>
                    <a:pt x="2673" y="1870632"/>
                    <a:pt x="0" y="1864179"/>
                    <a:pt x="0" y="1857451"/>
                  </a:cubicBezTo>
                  <a:lnTo>
                    <a:pt x="0" y="25368"/>
                  </a:lnTo>
                  <a:cubicBezTo>
                    <a:pt x="0" y="18640"/>
                    <a:pt x="2673" y="12188"/>
                    <a:pt x="7430" y="7430"/>
                  </a:cubicBezTo>
                  <a:cubicBezTo>
                    <a:pt x="12188" y="2673"/>
                    <a:pt x="18640" y="0"/>
                    <a:pt x="25368" y="0"/>
                  </a:cubicBezTo>
                  <a:close/>
                </a:path>
              </a:pathLst>
            </a:custGeom>
            <a:solidFill>
              <a:srgbClr val="EFE9D6">
                <a:alpha val="49804"/>
              </a:srgbClr>
            </a:solidFill>
            <a:ln w="38100" cap="rnd">
              <a:solidFill>
                <a:srgbClr val="A39B76">
                  <a:alpha val="49804"/>
                </a:srgbClr>
              </a:solidFill>
              <a:prstDash val="solid"/>
              <a:round/>
            </a:ln>
          </p:spPr>
        </p:sp>
        <p:sp>
          <p:nvSpPr>
            <p:cNvPr name="TextBox 7" id="7"/>
            <p:cNvSpPr txBox="true"/>
            <p:nvPr/>
          </p:nvSpPr>
          <p:spPr>
            <a:xfrm>
              <a:off x="0" y="-47625"/>
              <a:ext cx="4099207" cy="1930444"/>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739528" y="2275522"/>
            <a:ext cx="15015374" cy="6245225"/>
          </a:xfrm>
          <a:prstGeom prst="rect">
            <a:avLst/>
          </a:prstGeom>
        </p:spPr>
        <p:txBody>
          <a:bodyPr anchor="t" rtlCol="false" tIns="0" lIns="0" bIns="0" rIns="0">
            <a:spAutoFit/>
          </a:bodyPr>
          <a:lstStyle/>
          <a:p>
            <a:pPr algn="l" marL="863599" indent="-431800" lvl="1">
              <a:lnSpc>
                <a:spcPts val="9999"/>
              </a:lnSpc>
              <a:buFont typeface="Arial"/>
              <a:buChar char="•"/>
            </a:pPr>
            <a:r>
              <a:rPr lang="en-US" sz="3999">
                <a:solidFill>
                  <a:srgbClr val="473821"/>
                </a:solidFill>
                <a:latin typeface="Times New Roman Condensed"/>
              </a:rPr>
              <a:t>Users can upload photos of places they want to visit.</a:t>
            </a:r>
          </a:p>
          <a:p>
            <a:pPr algn="l" marL="863599" indent="-431800" lvl="1">
              <a:lnSpc>
                <a:spcPts val="9999"/>
              </a:lnSpc>
              <a:buFont typeface="Arial"/>
              <a:buChar char="•"/>
            </a:pPr>
            <a:r>
              <a:rPr lang="en-US" sz="3999">
                <a:solidFill>
                  <a:srgbClr val="473821"/>
                </a:solidFill>
                <a:latin typeface="Times New Roman Condensed"/>
              </a:rPr>
              <a:t>The app suggests similar locations in Saudi Arabia based on uploaded photos.</a:t>
            </a:r>
          </a:p>
          <a:p>
            <a:pPr algn="l" marL="863599" indent="-431800" lvl="1">
              <a:lnSpc>
                <a:spcPts val="9999"/>
              </a:lnSpc>
              <a:buFont typeface="Arial"/>
              <a:buChar char="•"/>
            </a:pPr>
            <a:r>
              <a:rPr lang="en-US" sz="3999">
                <a:solidFill>
                  <a:srgbClr val="473821"/>
                </a:solidFill>
                <a:latin typeface="Times New Roman Condensed"/>
              </a:rPr>
              <a:t>Displays profiles of users who have visited these recommended places, facilitating trip planning and enhancing personal connections.</a:t>
            </a:r>
          </a:p>
          <a:p>
            <a:pPr algn="l" marL="863599" indent="-431800" lvl="1">
              <a:lnSpc>
                <a:spcPts val="9999"/>
              </a:lnSpc>
              <a:buFont typeface="Arial"/>
              <a:buChar char="•"/>
            </a:pPr>
            <a:r>
              <a:rPr lang="en-US" sz="3999">
                <a:solidFill>
                  <a:srgbClr val="473821"/>
                </a:solidFill>
                <a:latin typeface="Times New Roman Condensed"/>
              </a:rPr>
              <a:t>Making trip planning more convenient and facilitating connections with others.</a:t>
            </a:r>
          </a:p>
        </p:txBody>
      </p:sp>
      <p:sp>
        <p:nvSpPr>
          <p:cNvPr name="Freeform 9" id="9"/>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317392" y="3174892"/>
            <a:ext cx="1502588" cy="1218869"/>
            <a:chOff x="0" y="0"/>
            <a:chExt cx="448950" cy="364180"/>
          </a:xfrm>
        </p:grpSpPr>
        <p:sp>
          <p:nvSpPr>
            <p:cNvPr name="Freeform 5" id="5"/>
            <p:cNvSpPr/>
            <p:nvPr/>
          </p:nvSpPr>
          <p:spPr>
            <a:xfrm flipH="false" flipV="false" rot="0">
              <a:off x="0" y="0"/>
              <a:ext cx="448950" cy="364180"/>
            </a:xfrm>
            <a:custGeom>
              <a:avLst/>
              <a:gdLst/>
              <a:ahLst/>
              <a:cxnLst/>
              <a:rect r="r" b="b" t="t" l="l"/>
              <a:pathLst>
                <a:path h="364180" w="448950">
                  <a:moveTo>
                    <a:pt x="182090" y="0"/>
                  </a:moveTo>
                  <a:lnTo>
                    <a:pt x="266861" y="0"/>
                  </a:lnTo>
                  <a:cubicBezTo>
                    <a:pt x="367426" y="0"/>
                    <a:pt x="448950" y="81524"/>
                    <a:pt x="448950" y="182090"/>
                  </a:cubicBezTo>
                  <a:lnTo>
                    <a:pt x="448950" y="182090"/>
                  </a:lnTo>
                  <a:cubicBezTo>
                    <a:pt x="448950" y="282655"/>
                    <a:pt x="367426" y="364180"/>
                    <a:pt x="266861" y="364180"/>
                  </a:cubicBezTo>
                  <a:lnTo>
                    <a:pt x="182090" y="364180"/>
                  </a:lnTo>
                  <a:cubicBezTo>
                    <a:pt x="81524" y="364180"/>
                    <a:pt x="0" y="282655"/>
                    <a:pt x="0" y="182090"/>
                  </a:cubicBezTo>
                  <a:lnTo>
                    <a:pt x="0" y="182090"/>
                  </a:lnTo>
                  <a:cubicBezTo>
                    <a:pt x="0" y="81524"/>
                    <a:pt x="81524" y="0"/>
                    <a:pt x="182090" y="0"/>
                  </a:cubicBezTo>
                  <a:close/>
                </a:path>
              </a:pathLst>
            </a:custGeom>
            <a:solidFill>
              <a:srgbClr val="EFE9D6">
                <a:alpha val="53725"/>
              </a:srgbClr>
            </a:solidFill>
            <a:ln w="9525" cap="rnd">
              <a:solidFill>
                <a:srgbClr val="000000">
                  <a:alpha val="53725"/>
                </a:srgbClr>
              </a:solidFill>
              <a:prstDash val="solid"/>
              <a:round/>
            </a:ln>
          </p:spPr>
        </p:sp>
        <p:sp>
          <p:nvSpPr>
            <p:cNvPr name="TextBox 6" id="6"/>
            <p:cNvSpPr txBox="true"/>
            <p:nvPr/>
          </p:nvSpPr>
          <p:spPr>
            <a:xfrm>
              <a:off x="0" y="-47625"/>
              <a:ext cx="448950" cy="411805"/>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507421" y="3275399"/>
            <a:ext cx="1122531" cy="1102121"/>
          </a:xfrm>
          <a:custGeom>
            <a:avLst/>
            <a:gdLst/>
            <a:ahLst/>
            <a:cxnLst/>
            <a:rect r="r" b="b" t="t" l="l"/>
            <a:pathLst>
              <a:path h="1102121" w="1122531">
                <a:moveTo>
                  <a:pt x="0" y="0"/>
                </a:moveTo>
                <a:lnTo>
                  <a:pt x="1122530" y="0"/>
                </a:lnTo>
                <a:lnTo>
                  <a:pt x="1122530" y="1102121"/>
                </a:lnTo>
                <a:lnTo>
                  <a:pt x="0" y="1102121"/>
                </a:lnTo>
                <a:lnTo>
                  <a:pt x="0" y="0"/>
                </a:lnTo>
                <a:close/>
              </a:path>
            </a:pathLst>
          </a:custGeom>
          <a:blipFill>
            <a:blip r:embed="rId4"/>
            <a:stretch>
              <a:fillRect l="-21093" t="-20789" r="-18337" b="-21224"/>
            </a:stretch>
          </a:blipFill>
        </p:spPr>
      </p:sp>
      <p:grpSp>
        <p:nvGrpSpPr>
          <p:cNvPr name="Group 8" id="8"/>
          <p:cNvGrpSpPr/>
          <p:nvPr/>
        </p:nvGrpSpPr>
        <p:grpSpPr>
          <a:xfrm rot="0">
            <a:off x="1092589" y="6161484"/>
            <a:ext cx="3454782" cy="1218869"/>
            <a:chOff x="0" y="0"/>
            <a:chExt cx="1032236" cy="364180"/>
          </a:xfrm>
        </p:grpSpPr>
        <p:sp>
          <p:nvSpPr>
            <p:cNvPr name="Freeform 9" id="9"/>
            <p:cNvSpPr/>
            <p:nvPr/>
          </p:nvSpPr>
          <p:spPr>
            <a:xfrm flipH="false" flipV="false" rot="0">
              <a:off x="0" y="0"/>
              <a:ext cx="1032236" cy="364180"/>
            </a:xfrm>
            <a:custGeom>
              <a:avLst/>
              <a:gdLst/>
              <a:ahLst/>
              <a:cxnLst/>
              <a:rect r="r" b="b" t="t" l="l"/>
              <a:pathLst>
                <a:path h="364180" w="1032236">
                  <a:moveTo>
                    <a:pt x="114287" y="0"/>
                  </a:moveTo>
                  <a:lnTo>
                    <a:pt x="917949" y="0"/>
                  </a:lnTo>
                  <a:cubicBezTo>
                    <a:pt x="981068" y="0"/>
                    <a:pt x="1032236" y="51168"/>
                    <a:pt x="1032236" y="114287"/>
                  </a:cubicBezTo>
                  <a:lnTo>
                    <a:pt x="1032236" y="249892"/>
                  </a:lnTo>
                  <a:cubicBezTo>
                    <a:pt x="1032236" y="280203"/>
                    <a:pt x="1020195" y="309273"/>
                    <a:pt x="998762" y="330706"/>
                  </a:cubicBezTo>
                  <a:cubicBezTo>
                    <a:pt x="977329" y="352139"/>
                    <a:pt x="948260" y="364180"/>
                    <a:pt x="917949" y="364180"/>
                  </a:cubicBezTo>
                  <a:lnTo>
                    <a:pt x="114287" y="364180"/>
                  </a:lnTo>
                  <a:cubicBezTo>
                    <a:pt x="51168" y="364180"/>
                    <a:pt x="0" y="313011"/>
                    <a:pt x="0" y="249892"/>
                  </a:cubicBezTo>
                  <a:lnTo>
                    <a:pt x="0" y="114287"/>
                  </a:lnTo>
                  <a:cubicBezTo>
                    <a:pt x="0" y="51168"/>
                    <a:pt x="51168" y="0"/>
                    <a:pt x="114287" y="0"/>
                  </a:cubicBezTo>
                  <a:close/>
                </a:path>
              </a:pathLst>
            </a:custGeom>
            <a:solidFill>
              <a:srgbClr val="EFE9D6">
                <a:alpha val="53725"/>
              </a:srgbClr>
            </a:solidFill>
            <a:ln w="9525" cap="rnd">
              <a:solidFill>
                <a:srgbClr val="000000">
                  <a:alpha val="53725"/>
                </a:srgbClr>
              </a:solidFill>
              <a:prstDash val="solid"/>
              <a:round/>
            </a:ln>
          </p:spPr>
        </p:sp>
        <p:sp>
          <p:nvSpPr>
            <p:cNvPr name="TextBox 10" id="10"/>
            <p:cNvSpPr txBox="true"/>
            <p:nvPr/>
          </p:nvSpPr>
          <p:spPr>
            <a:xfrm>
              <a:off x="0" y="-47625"/>
              <a:ext cx="1032236" cy="411805"/>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940220" y="6065458"/>
            <a:ext cx="3607150" cy="1333102"/>
          </a:xfrm>
          <a:custGeom>
            <a:avLst/>
            <a:gdLst/>
            <a:ahLst/>
            <a:cxnLst/>
            <a:rect r="r" b="b" t="t" l="l"/>
            <a:pathLst>
              <a:path h="1333102" w="3607150">
                <a:moveTo>
                  <a:pt x="0" y="0"/>
                </a:moveTo>
                <a:lnTo>
                  <a:pt x="3607150" y="0"/>
                </a:lnTo>
                <a:lnTo>
                  <a:pt x="3607150" y="1333102"/>
                </a:lnTo>
                <a:lnTo>
                  <a:pt x="0" y="1333102"/>
                </a:lnTo>
                <a:lnTo>
                  <a:pt x="0" y="0"/>
                </a:lnTo>
                <a:close/>
              </a:path>
            </a:pathLst>
          </a:custGeom>
          <a:blipFill>
            <a:blip r:embed="rId5"/>
            <a:stretch>
              <a:fillRect l="0" t="0" r="-3669" b="0"/>
            </a:stretch>
          </a:blipFill>
        </p:spPr>
      </p:sp>
      <p:grpSp>
        <p:nvGrpSpPr>
          <p:cNvPr name="Group 12" id="12"/>
          <p:cNvGrpSpPr/>
          <p:nvPr/>
        </p:nvGrpSpPr>
        <p:grpSpPr>
          <a:xfrm rot="0">
            <a:off x="7317414" y="8356007"/>
            <a:ext cx="4470144" cy="1688815"/>
            <a:chOff x="0" y="0"/>
            <a:chExt cx="1725345" cy="651833"/>
          </a:xfrm>
        </p:grpSpPr>
        <p:sp>
          <p:nvSpPr>
            <p:cNvPr name="Freeform 13" id="13"/>
            <p:cNvSpPr/>
            <p:nvPr/>
          </p:nvSpPr>
          <p:spPr>
            <a:xfrm flipH="false" flipV="false" rot="0">
              <a:off x="0" y="0"/>
              <a:ext cx="1725345" cy="651833"/>
            </a:xfrm>
            <a:custGeom>
              <a:avLst/>
              <a:gdLst/>
              <a:ahLst/>
              <a:cxnLst/>
              <a:rect r="r" b="b" t="t" l="l"/>
              <a:pathLst>
                <a:path h="651833" w="1725345">
                  <a:moveTo>
                    <a:pt x="88328" y="0"/>
                  </a:moveTo>
                  <a:lnTo>
                    <a:pt x="1637017" y="0"/>
                  </a:lnTo>
                  <a:cubicBezTo>
                    <a:pt x="1685799" y="0"/>
                    <a:pt x="1725345" y="39546"/>
                    <a:pt x="1725345" y="88328"/>
                  </a:cubicBezTo>
                  <a:lnTo>
                    <a:pt x="1725345" y="563506"/>
                  </a:lnTo>
                  <a:cubicBezTo>
                    <a:pt x="1725345" y="612288"/>
                    <a:pt x="1685799" y="651833"/>
                    <a:pt x="1637017" y="651833"/>
                  </a:cubicBezTo>
                  <a:lnTo>
                    <a:pt x="88328" y="651833"/>
                  </a:lnTo>
                  <a:cubicBezTo>
                    <a:pt x="39546" y="651833"/>
                    <a:pt x="0" y="612288"/>
                    <a:pt x="0" y="563506"/>
                  </a:cubicBezTo>
                  <a:lnTo>
                    <a:pt x="0" y="88328"/>
                  </a:lnTo>
                  <a:cubicBezTo>
                    <a:pt x="0" y="39546"/>
                    <a:pt x="39546" y="0"/>
                    <a:pt x="88328" y="0"/>
                  </a:cubicBezTo>
                  <a:close/>
                </a:path>
              </a:pathLst>
            </a:custGeom>
            <a:solidFill>
              <a:srgbClr val="EFE9D6">
                <a:alpha val="53725"/>
              </a:srgbClr>
            </a:solidFill>
            <a:ln w="9525" cap="rnd">
              <a:solidFill>
                <a:srgbClr val="000000">
                  <a:alpha val="53725"/>
                </a:srgbClr>
              </a:solidFill>
              <a:prstDash val="solid"/>
              <a:round/>
            </a:ln>
          </p:spPr>
        </p:sp>
        <p:sp>
          <p:nvSpPr>
            <p:cNvPr name="TextBox 14" id="14"/>
            <p:cNvSpPr txBox="true"/>
            <p:nvPr/>
          </p:nvSpPr>
          <p:spPr>
            <a:xfrm>
              <a:off x="0" y="-47625"/>
              <a:ext cx="1725345" cy="699458"/>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8272046" y="8573653"/>
            <a:ext cx="1127140" cy="1220328"/>
          </a:xfrm>
          <a:custGeom>
            <a:avLst/>
            <a:gdLst/>
            <a:ahLst/>
            <a:cxnLst/>
            <a:rect r="r" b="b" t="t" l="l"/>
            <a:pathLst>
              <a:path h="1220328" w="1127140">
                <a:moveTo>
                  <a:pt x="0" y="0"/>
                </a:moveTo>
                <a:lnTo>
                  <a:pt x="1127139" y="0"/>
                </a:lnTo>
                <a:lnTo>
                  <a:pt x="1127139" y="1220328"/>
                </a:lnTo>
                <a:lnTo>
                  <a:pt x="0" y="12203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6" id="16"/>
          <p:cNvSpPr/>
          <p:nvPr/>
        </p:nvSpPr>
        <p:spPr>
          <a:xfrm flipH="false" flipV="false" rot="0">
            <a:off x="9931633" y="8526534"/>
            <a:ext cx="1140087" cy="1314566"/>
          </a:xfrm>
          <a:custGeom>
            <a:avLst/>
            <a:gdLst/>
            <a:ahLst/>
            <a:cxnLst/>
            <a:rect r="r" b="b" t="t" l="l"/>
            <a:pathLst>
              <a:path h="1314566" w="1140087">
                <a:moveTo>
                  <a:pt x="0" y="0"/>
                </a:moveTo>
                <a:lnTo>
                  <a:pt x="1140087" y="0"/>
                </a:lnTo>
                <a:lnTo>
                  <a:pt x="1140087" y="1314566"/>
                </a:lnTo>
                <a:lnTo>
                  <a:pt x="0" y="1314566"/>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nvGrpSpPr>
          <p:cNvPr name="Group 17" id="17"/>
          <p:cNvGrpSpPr/>
          <p:nvPr/>
        </p:nvGrpSpPr>
        <p:grpSpPr>
          <a:xfrm rot="0">
            <a:off x="14156971" y="4848896"/>
            <a:ext cx="3448078" cy="1225766"/>
            <a:chOff x="0" y="0"/>
            <a:chExt cx="1024436" cy="364180"/>
          </a:xfrm>
        </p:grpSpPr>
        <p:sp>
          <p:nvSpPr>
            <p:cNvPr name="Freeform 18" id="18"/>
            <p:cNvSpPr/>
            <p:nvPr/>
          </p:nvSpPr>
          <p:spPr>
            <a:xfrm flipH="false" flipV="false" rot="0">
              <a:off x="0" y="0"/>
              <a:ext cx="1024436" cy="364180"/>
            </a:xfrm>
            <a:custGeom>
              <a:avLst/>
              <a:gdLst/>
              <a:ahLst/>
              <a:cxnLst/>
              <a:rect r="r" b="b" t="t" l="l"/>
              <a:pathLst>
                <a:path h="364180" w="1024436">
                  <a:moveTo>
                    <a:pt x="114510" y="0"/>
                  </a:moveTo>
                  <a:lnTo>
                    <a:pt x="909927" y="0"/>
                  </a:lnTo>
                  <a:cubicBezTo>
                    <a:pt x="940297" y="0"/>
                    <a:pt x="969423" y="12064"/>
                    <a:pt x="990897" y="33539"/>
                  </a:cubicBezTo>
                  <a:cubicBezTo>
                    <a:pt x="1012372" y="55014"/>
                    <a:pt x="1024436" y="84140"/>
                    <a:pt x="1024436" y="114510"/>
                  </a:cubicBezTo>
                  <a:lnTo>
                    <a:pt x="1024436" y="249670"/>
                  </a:lnTo>
                  <a:cubicBezTo>
                    <a:pt x="1024436" y="280040"/>
                    <a:pt x="1012372" y="309166"/>
                    <a:pt x="990897" y="330641"/>
                  </a:cubicBezTo>
                  <a:cubicBezTo>
                    <a:pt x="969423" y="352115"/>
                    <a:pt x="940297" y="364180"/>
                    <a:pt x="909927" y="364180"/>
                  </a:cubicBezTo>
                  <a:lnTo>
                    <a:pt x="114510" y="364180"/>
                  </a:lnTo>
                  <a:cubicBezTo>
                    <a:pt x="84140" y="364180"/>
                    <a:pt x="55014" y="352115"/>
                    <a:pt x="33539" y="330641"/>
                  </a:cubicBezTo>
                  <a:cubicBezTo>
                    <a:pt x="12064" y="309166"/>
                    <a:pt x="0" y="280040"/>
                    <a:pt x="0" y="249670"/>
                  </a:cubicBezTo>
                  <a:lnTo>
                    <a:pt x="0" y="114510"/>
                  </a:lnTo>
                  <a:cubicBezTo>
                    <a:pt x="0" y="84140"/>
                    <a:pt x="12064" y="55014"/>
                    <a:pt x="33539" y="33539"/>
                  </a:cubicBezTo>
                  <a:cubicBezTo>
                    <a:pt x="55014" y="12064"/>
                    <a:pt x="84140" y="0"/>
                    <a:pt x="114510" y="0"/>
                  </a:cubicBezTo>
                  <a:close/>
                </a:path>
              </a:pathLst>
            </a:custGeom>
            <a:solidFill>
              <a:srgbClr val="EFE9D6">
                <a:alpha val="53725"/>
              </a:srgbClr>
            </a:solidFill>
            <a:ln w="9525" cap="rnd">
              <a:solidFill>
                <a:srgbClr val="000000">
                  <a:alpha val="53725"/>
                </a:srgbClr>
              </a:solidFill>
              <a:prstDash val="solid"/>
              <a:round/>
            </a:ln>
          </p:spPr>
        </p:sp>
        <p:sp>
          <p:nvSpPr>
            <p:cNvPr name="TextBox 19" id="19"/>
            <p:cNvSpPr txBox="true"/>
            <p:nvPr/>
          </p:nvSpPr>
          <p:spPr>
            <a:xfrm>
              <a:off x="0" y="-47625"/>
              <a:ext cx="1024436" cy="411805"/>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14559833" y="4978119"/>
            <a:ext cx="2642356" cy="1020551"/>
          </a:xfrm>
          <a:custGeom>
            <a:avLst/>
            <a:gdLst/>
            <a:ahLst/>
            <a:cxnLst/>
            <a:rect r="r" b="b" t="t" l="l"/>
            <a:pathLst>
              <a:path h="1020551" w="2642356">
                <a:moveTo>
                  <a:pt x="0" y="0"/>
                </a:moveTo>
                <a:lnTo>
                  <a:pt x="2642355" y="0"/>
                </a:lnTo>
                <a:lnTo>
                  <a:pt x="2642355" y="1020551"/>
                </a:lnTo>
                <a:lnTo>
                  <a:pt x="0" y="1020551"/>
                </a:lnTo>
                <a:lnTo>
                  <a:pt x="0" y="0"/>
                </a:lnTo>
                <a:close/>
              </a:path>
            </a:pathLst>
          </a:custGeom>
          <a:blipFill>
            <a:blip r:embed="rId10"/>
            <a:stretch>
              <a:fillRect l="0" t="0" r="0" b="0"/>
            </a:stretch>
          </a:blipFill>
        </p:spPr>
      </p:sp>
      <p:sp>
        <p:nvSpPr>
          <p:cNvPr name="Freeform 21" id="21"/>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11"/>
            <a:stretch>
              <a:fillRect l="0" t="0" r="0" b="0"/>
            </a:stretch>
          </a:blipFill>
        </p:spPr>
      </p:sp>
      <p:grpSp>
        <p:nvGrpSpPr>
          <p:cNvPr name="Group 22" id="22"/>
          <p:cNvGrpSpPr/>
          <p:nvPr/>
        </p:nvGrpSpPr>
        <p:grpSpPr>
          <a:xfrm rot="0">
            <a:off x="8376803" y="1789475"/>
            <a:ext cx="2347000" cy="783527"/>
            <a:chOff x="0" y="0"/>
            <a:chExt cx="707834" cy="236305"/>
          </a:xfrm>
        </p:grpSpPr>
        <p:sp>
          <p:nvSpPr>
            <p:cNvPr name="Freeform 23" id="23"/>
            <p:cNvSpPr/>
            <p:nvPr/>
          </p:nvSpPr>
          <p:spPr>
            <a:xfrm flipH="false" flipV="false" rot="0">
              <a:off x="0" y="0"/>
              <a:ext cx="707834" cy="236305"/>
            </a:xfrm>
            <a:custGeom>
              <a:avLst/>
              <a:gdLst/>
              <a:ahLst/>
              <a:cxnLst/>
              <a:rect r="r" b="b" t="t" l="l"/>
              <a:pathLst>
                <a:path h="236305" w="707834">
                  <a:moveTo>
                    <a:pt x="118152" y="0"/>
                  </a:moveTo>
                  <a:lnTo>
                    <a:pt x="589682" y="0"/>
                  </a:lnTo>
                  <a:cubicBezTo>
                    <a:pt x="621018" y="0"/>
                    <a:pt x="651070" y="12448"/>
                    <a:pt x="673228" y="34606"/>
                  </a:cubicBezTo>
                  <a:cubicBezTo>
                    <a:pt x="695386" y="56764"/>
                    <a:pt x="707834" y="86816"/>
                    <a:pt x="707834" y="118152"/>
                  </a:cubicBezTo>
                  <a:lnTo>
                    <a:pt x="707834" y="118152"/>
                  </a:lnTo>
                  <a:cubicBezTo>
                    <a:pt x="707834" y="183406"/>
                    <a:pt x="654936" y="236305"/>
                    <a:pt x="589682" y="236305"/>
                  </a:cubicBezTo>
                  <a:lnTo>
                    <a:pt x="118152" y="236305"/>
                  </a:lnTo>
                  <a:cubicBezTo>
                    <a:pt x="86816" y="236305"/>
                    <a:pt x="56764" y="223856"/>
                    <a:pt x="34606" y="201699"/>
                  </a:cubicBezTo>
                  <a:cubicBezTo>
                    <a:pt x="12448" y="179541"/>
                    <a:pt x="0" y="149488"/>
                    <a:pt x="0" y="118152"/>
                  </a:cubicBezTo>
                  <a:lnTo>
                    <a:pt x="0" y="118152"/>
                  </a:lnTo>
                  <a:cubicBezTo>
                    <a:pt x="0" y="86816"/>
                    <a:pt x="12448" y="56764"/>
                    <a:pt x="34606" y="34606"/>
                  </a:cubicBezTo>
                  <a:cubicBezTo>
                    <a:pt x="56764" y="12448"/>
                    <a:pt x="86816" y="0"/>
                    <a:pt x="118152" y="0"/>
                  </a:cubicBezTo>
                  <a:close/>
                </a:path>
              </a:pathLst>
            </a:custGeom>
            <a:solidFill>
              <a:srgbClr val="EFE9D6">
                <a:alpha val="53725"/>
              </a:srgbClr>
            </a:solidFill>
            <a:ln w="9525" cap="rnd">
              <a:solidFill>
                <a:srgbClr val="000000">
                  <a:alpha val="53725"/>
                </a:srgbClr>
              </a:solidFill>
              <a:prstDash val="solid"/>
              <a:round/>
            </a:ln>
          </p:spPr>
        </p:sp>
        <p:sp>
          <p:nvSpPr>
            <p:cNvPr name="TextBox 24" id="24"/>
            <p:cNvSpPr txBox="true"/>
            <p:nvPr/>
          </p:nvSpPr>
          <p:spPr>
            <a:xfrm>
              <a:off x="0" y="-47625"/>
              <a:ext cx="707834" cy="283930"/>
            </a:xfrm>
            <a:prstGeom prst="rect">
              <a:avLst/>
            </a:prstGeom>
          </p:spPr>
          <p:txBody>
            <a:bodyPr anchor="ctr" rtlCol="false" tIns="50800" lIns="50800" bIns="50800" rIns="50800"/>
            <a:lstStyle/>
            <a:p>
              <a:pPr algn="ctr">
                <a:lnSpc>
                  <a:spcPts val="2659"/>
                </a:lnSpc>
              </a:pPr>
            </a:p>
          </p:txBody>
        </p:sp>
      </p:grpSp>
      <p:sp>
        <p:nvSpPr>
          <p:cNvPr name="AutoShape 25" id="25"/>
          <p:cNvSpPr/>
          <p:nvPr/>
        </p:nvSpPr>
        <p:spPr>
          <a:xfrm flipH="true">
            <a:off x="11787558" y="6074663"/>
            <a:ext cx="4093453" cy="3125752"/>
          </a:xfrm>
          <a:prstGeom prst="line">
            <a:avLst/>
          </a:prstGeom>
          <a:ln cap="flat" w="38100">
            <a:solidFill>
              <a:srgbClr val="000000"/>
            </a:solidFill>
            <a:prstDash val="sysDot"/>
            <a:headEnd type="none" len="sm" w="sm"/>
            <a:tailEnd type="arrow" len="sm" w="med"/>
          </a:ln>
        </p:spPr>
      </p:sp>
      <p:sp>
        <p:nvSpPr>
          <p:cNvPr name="AutoShape 26" id="26"/>
          <p:cNvSpPr/>
          <p:nvPr/>
        </p:nvSpPr>
        <p:spPr>
          <a:xfrm>
            <a:off x="2068686" y="4393761"/>
            <a:ext cx="194681" cy="1671697"/>
          </a:xfrm>
          <a:prstGeom prst="line">
            <a:avLst/>
          </a:prstGeom>
          <a:ln cap="flat" w="38100">
            <a:solidFill>
              <a:srgbClr val="000000"/>
            </a:solidFill>
            <a:prstDash val="sysDot"/>
            <a:headEnd type="none" len="sm" w="sm"/>
            <a:tailEnd type="arrow" len="sm" w="med"/>
          </a:ln>
        </p:spPr>
      </p:sp>
      <p:sp>
        <p:nvSpPr>
          <p:cNvPr name="AutoShape 27" id="27"/>
          <p:cNvSpPr/>
          <p:nvPr/>
        </p:nvSpPr>
        <p:spPr>
          <a:xfrm>
            <a:off x="2743795" y="7398560"/>
            <a:ext cx="4573618" cy="1801855"/>
          </a:xfrm>
          <a:prstGeom prst="line">
            <a:avLst/>
          </a:prstGeom>
          <a:ln cap="flat" w="38100">
            <a:solidFill>
              <a:srgbClr val="000000"/>
            </a:solidFill>
            <a:prstDash val="sysDot"/>
            <a:headEnd type="none" len="sm" w="sm"/>
            <a:tailEnd type="arrow" len="sm" w="med"/>
          </a:ln>
        </p:spPr>
      </p:sp>
      <p:sp>
        <p:nvSpPr>
          <p:cNvPr name="AutoShape 28" id="28"/>
          <p:cNvSpPr/>
          <p:nvPr/>
        </p:nvSpPr>
        <p:spPr>
          <a:xfrm flipV="true">
            <a:off x="9552486" y="7423806"/>
            <a:ext cx="20003" cy="932201"/>
          </a:xfrm>
          <a:prstGeom prst="line">
            <a:avLst/>
          </a:prstGeom>
          <a:ln cap="flat" w="28575">
            <a:solidFill>
              <a:srgbClr val="000000"/>
            </a:solidFill>
            <a:prstDash val="sysDot"/>
            <a:headEnd type="none" len="sm" w="sm"/>
            <a:tailEnd type="arrow" len="sm" w="med"/>
          </a:ln>
        </p:spPr>
      </p:sp>
      <p:sp>
        <p:nvSpPr>
          <p:cNvPr name="TextBox 29" id="29"/>
          <p:cNvSpPr txBox="true"/>
          <p:nvPr/>
        </p:nvSpPr>
        <p:spPr>
          <a:xfrm rot="0">
            <a:off x="6462961" y="-45085"/>
            <a:ext cx="6372936"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Pipeline</a:t>
            </a:r>
          </a:p>
        </p:txBody>
      </p:sp>
      <p:grpSp>
        <p:nvGrpSpPr>
          <p:cNvPr name="Group 30" id="30"/>
          <p:cNvGrpSpPr/>
          <p:nvPr/>
        </p:nvGrpSpPr>
        <p:grpSpPr>
          <a:xfrm rot="0">
            <a:off x="8421287" y="6758540"/>
            <a:ext cx="2207487" cy="738787"/>
            <a:chOff x="0" y="0"/>
            <a:chExt cx="672388" cy="225031"/>
          </a:xfrm>
        </p:grpSpPr>
        <p:sp>
          <p:nvSpPr>
            <p:cNvPr name="Freeform 31" id="31"/>
            <p:cNvSpPr/>
            <p:nvPr/>
          </p:nvSpPr>
          <p:spPr>
            <a:xfrm flipH="false" flipV="false" rot="0">
              <a:off x="0" y="0"/>
              <a:ext cx="672388" cy="225031"/>
            </a:xfrm>
            <a:custGeom>
              <a:avLst/>
              <a:gdLst/>
              <a:ahLst/>
              <a:cxnLst/>
              <a:rect r="r" b="b" t="t" l="l"/>
              <a:pathLst>
                <a:path h="225031" w="672388">
                  <a:moveTo>
                    <a:pt x="112515" y="0"/>
                  </a:moveTo>
                  <a:lnTo>
                    <a:pt x="559873" y="0"/>
                  </a:lnTo>
                  <a:cubicBezTo>
                    <a:pt x="622013" y="0"/>
                    <a:pt x="672388" y="50375"/>
                    <a:pt x="672388" y="112515"/>
                  </a:cubicBezTo>
                  <a:lnTo>
                    <a:pt x="672388" y="112515"/>
                  </a:lnTo>
                  <a:cubicBezTo>
                    <a:pt x="672388" y="174656"/>
                    <a:pt x="622013" y="225031"/>
                    <a:pt x="559873" y="225031"/>
                  </a:cubicBezTo>
                  <a:lnTo>
                    <a:pt x="112515" y="225031"/>
                  </a:lnTo>
                  <a:cubicBezTo>
                    <a:pt x="50375" y="225031"/>
                    <a:pt x="0" y="174656"/>
                    <a:pt x="0" y="112515"/>
                  </a:cubicBezTo>
                  <a:lnTo>
                    <a:pt x="0" y="112515"/>
                  </a:lnTo>
                  <a:cubicBezTo>
                    <a:pt x="0" y="50375"/>
                    <a:pt x="50375" y="0"/>
                    <a:pt x="112515" y="0"/>
                  </a:cubicBezTo>
                  <a:close/>
                </a:path>
              </a:pathLst>
            </a:custGeom>
            <a:solidFill>
              <a:srgbClr val="EFE9D6">
                <a:alpha val="53725"/>
              </a:srgbClr>
            </a:solidFill>
            <a:ln w="9525" cap="rnd">
              <a:solidFill>
                <a:srgbClr val="000000">
                  <a:alpha val="53725"/>
                </a:srgbClr>
              </a:solidFill>
              <a:prstDash val="solid"/>
              <a:round/>
            </a:ln>
          </p:spPr>
        </p:sp>
        <p:sp>
          <p:nvSpPr>
            <p:cNvPr name="TextBox 32" id="32"/>
            <p:cNvSpPr txBox="true"/>
            <p:nvPr/>
          </p:nvSpPr>
          <p:spPr>
            <a:xfrm>
              <a:off x="0" y="-47625"/>
              <a:ext cx="672388" cy="272656"/>
            </a:xfrm>
            <a:prstGeom prst="rect">
              <a:avLst/>
            </a:prstGeom>
          </p:spPr>
          <p:txBody>
            <a:bodyPr anchor="ctr" rtlCol="false" tIns="50800" lIns="50800" bIns="50800" rIns="50800"/>
            <a:lstStyle/>
            <a:p>
              <a:pPr algn="ctr">
                <a:lnSpc>
                  <a:spcPts val="2659"/>
                </a:lnSpc>
              </a:pPr>
            </a:p>
          </p:txBody>
        </p:sp>
      </p:grpSp>
      <p:sp>
        <p:nvSpPr>
          <p:cNvPr name="TextBox 33" id="33"/>
          <p:cNvSpPr txBox="true"/>
          <p:nvPr/>
        </p:nvSpPr>
        <p:spPr>
          <a:xfrm rot="0">
            <a:off x="8847966" y="6755862"/>
            <a:ext cx="1461744" cy="667944"/>
          </a:xfrm>
          <a:prstGeom prst="rect">
            <a:avLst/>
          </a:prstGeom>
        </p:spPr>
        <p:txBody>
          <a:bodyPr anchor="t" rtlCol="false" tIns="0" lIns="0" bIns="0" rIns="0">
            <a:spAutoFit/>
          </a:bodyPr>
          <a:lstStyle/>
          <a:p>
            <a:pPr algn="ctr">
              <a:lnSpc>
                <a:spcPts val="5493"/>
              </a:lnSpc>
            </a:pPr>
            <a:r>
              <a:rPr lang="en-US" sz="3923">
                <a:solidFill>
                  <a:srgbClr val="473821"/>
                </a:solidFill>
                <a:latin typeface="Open Sans"/>
              </a:rPr>
              <a:t>Model</a:t>
            </a:r>
          </a:p>
        </p:txBody>
      </p:sp>
      <p:grpSp>
        <p:nvGrpSpPr>
          <p:cNvPr name="Group 34" id="34"/>
          <p:cNvGrpSpPr/>
          <p:nvPr/>
        </p:nvGrpSpPr>
        <p:grpSpPr>
          <a:xfrm rot="0">
            <a:off x="8516316" y="5378110"/>
            <a:ext cx="2207487" cy="738787"/>
            <a:chOff x="0" y="0"/>
            <a:chExt cx="672388" cy="225031"/>
          </a:xfrm>
        </p:grpSpPr>
        <p:sp>
          <p:nvSpPr>
            <p:cNvPr name="Freeform 35" id="35"/>
            <p:cNvSpPr/>
            <p:nvPr/>
          </p:nvSpPr>
          <p:spPr>
            <a:xfrm flipH="false" flipV="false" rot="0">
              <a:off x="0" y="0"/>
              <a:ext cx="672388" cy="225031"/>
            </a:xfrm>
            <a:custGeom>
              <a:avLst/>
              <a:gdLst/>
              <a:ahLst/>
              <a:cxnLst/>
              <a:rect r="r" b="b" t="t" l="l"/>
              <a:pathLst>
                <a:path h="225031" w="672388">
                  <a:moveTo>
                    <a:pt x="112515" y="0"/>
                  </a:moveTo>
                  <a:lnTo>
                    <a:pt x="559873" y="0"/>
                  </a:lnTo>
                  <a:cubicBezTo>
                    <a:pt x="622013" y="0"/>
                    <a:pt x="672388" y="50375"/>
                    <a:pt x="672388" y="112515"/>
                  </a:cubicBezTo>
                  <a:lnTo>
                    <a:pt x="672388" y="112515"/>
                  </a:lnTo>
                  <a:cubicBezTo>
                    <a:pt x="672388" y="174656"/>
                    <a:pt x="622013" y="225031"/>
                    <a:pt x="559873" y="225031"/>
                  </a:cubicBezTo>
                  <a:lnTo>
                    <a:pt x="112515" y="225031"/>
                  </a:lnTo>
                  <a:cubicBezTo>
                    <a:pt x="50375" y="225031"/>
                    <a:pt x="0" y="174656"/>
                    <a:pt x="0" y="112515"/>
                  </a:cubicBezTo>
                  <a:lnTo>
                    <a:pt x="0" y="112515"/>
                  </a:lnTo>
                  <a:cubicBezTo>
                    <a:pt x="0" y="50375"/>
                    <a:pt x="50375" y="0"/>
                    <a:pt x="112515" y="0"/>
                  </a:cubicBezTo>
                  <a:close/>
                </a:path>
              </a:pathLst>
            </a:custGeom>
            <a:solidFill>
              <a:srgbClr val="EFE9D6">
                <a:alpha val="53725"/>
              </a:srgbClr>
            </a:solidFill>
            <a:ln w="9525" cap="rnd">
              <a:solidFill>
                <a:srgbClr val="000000">
                  <a:alpha val="53725"/>
                </a:srgbClr>
              </a:solidFill>
              <a:prstDash val="solid"/>
              <a:round/>
            </a:ln>
          </p:spPr>
        </p:sp>
        <p:sp>
          <p:nvSpPr>
            <p:cNvPr name="TextBox 36" id="36"/>
            <p:cNvSpPr txBox="true"/>
            <p:nvPr/>
          </p:nvSpPr>
          <p:spPr>
            <a:xfrm>
              <a:off x="0" y="-47625"/>
              <a:ext cx="672388" cy="272656"/>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8846058" y="5375432"/>
            <a:ext cx="1655619" cy="667944"/>
          </a:xfrm>
          <a:prstGeom prst="rect">
            <a:avLst/>
          </a:prstGeom>
        </p:spPr>
        <p:txBody>
          <a:bodyPr anchor="t" rtlCol="false" tIns="0" lIns="0" bIns="0" rIns="0">
            <a:spAutoFit/>
          </a:bodyPr>
          <a:lstStyle/>
          <a:p>
            <a:pPr algn="ctr">
              <a:lnSpc>
                <a:spcPts val="5493"/>
              </a:lnSpc>
            </a:pPr>
            <a:r>
              <a:rPr lang="en-US" sz="3923">
                <a:solidFill>
                  <a:srgbClr val="473821"/>
                </a:solidFill>
                <a:latin typeface="Open Sans"/>
              </a:rPr>
              <a:t>Qdrant</a:t>
            </a:r>
          </a:p>
        </p:txBody>
      </p:sp>
      <p:sp>
        <p:nvSpPr>
          <p:cNvPr name="AutoShape 38" id="38"/>
          <p:cNvSpPr/>
          <p:nvPr/>
        </p:nvSpPr>
        <p:spPr>
          <a:xfrm flipV="true">
            <a:off x="9673867" y="4581657"/>
            <a:ext cx="0" cy="796453"/>
          </a:xfrm>
          <a:prstGeom prst="line">
            <a:avLst/>
          </a:prstGeom>
          <a:ln cap="flat" w="38100">
            <a:solidFill>
              <a:srgbClr val="000000"/>
            </a:solidFill>
            <a:prstDash val="sysDot"/>
            <a:headEnd type="none" len="sm" w="sm"/>
            <a:tailEnd type="arrow" len="sm" w="med"/>
          </a:ln>
        </p:spPr>
      </p:sp>
      <p:grpSp>
        <p:nvGrpSpPr>
          <p:cNvPr name="Group 39" id="39"/>
          <p:cNvGrpSpPr/>
          <p:nvPr/>
        </p:nvGrpSpPr>
        <p:grpSpPr>
          <a:xfrm rot="0">
            <a:off x="2819980" y="1221210"/>
            <a:ext cx="1989411" cy="665803"/>
            <a:chOff x="0" y="0"/>
            <a:chExt cx="672388" cy="225031"/>
          </a:xfrm>
        </p:grpSpPr>
        <p:sp>
          <p:nvSpPr>
            <p:cNvPr name="Freeform 40" id="40"/>
            <p:cNvSpPr/>
            <p:nvPr/>
          </p:nvSpPr>
          <p:spPr>
            <a:xfrm flipH="false" flipV="false" rot="0">
              <a:off x="0" y="0"/>
              <a:ext cx="672388" cy="225031"/>
            </a:xfrm>
            <a:custGeom>
              <a:avLst/>
              <a:gdLst/>
              <a:ahLst/>
              <a:cxnLst/>
              <a:rect r="r" b="b" t="t" l="l"/>
              <a:pathLst>
                <a:path h="225031" w="672388">
                  <a:moveTo>
                    <a:pt x="112515" y="0"/>
                  </a:moveTo>
                  <a:lnTo>
                    <a:pt x="559873" y="0"/>
                  </a:lnTo>
                  <a:cubicBezTo>
                    <a:pt x="622013" y="0"/>
                    <a:pt x="672388" y="50375"/>
                    <a:pt x="672388" y="112515"/>
                  </a:cubicBezTo>
                  <a:lnTo>
                    <a:pt x="672388" y="112515"/>
                  </a:lnTo>
                  <a:cubicBezTo>
                    <a:pt x="672388" y="174656"/>
                    <a:pt x="622013" y="225031"/>
                    <a:pt x="559873" y="225031"/>
                  </a:cubicBezTo>
                  <a:lnTo>
                    <a:pt x="112515" y="225031"/>
                  </a:lnTo>
                  <a:cubicBezTo>
                    <a:pt x="50375" y="225031"/>
                    <a:pt x="0" y="174656"/>
                    <a:pt x="0" y="112515"/>
                  </a:cubicBezTo>
                  <a:lnTo>
                    <a:pt x="0" y="112515"/>
                  </a:lnTo>
                  <a:cubicBezTo>
                    <a:pt x="0" y="50375"/>
                    <a:pt x="50375" y="0"/>
                    <a:pt x="112515" y="0"/>
                  </a:cubicBezTo>
                  <a:close/>
                </a:path>
              </a:pathLst>
            </a:custGeom>
            <a:solidFill>
              <a:srgbClr val="EFE9D6">
                <a:alpha val="53725"/>
              </a:srgbClr>
            </a:solidFill>
            <a:ln w="9525" cap="rnd">
              <a:solidFill>
                <a:srgbClr val="000000">
                  <a:alpha val="53725"/>
                </a:srgbClr>
              </a:solidFill>
              <a:prstDash val="solid"/>
              <a:round/>
            </a:ln>
          </p:spPr>
        </p:sp>
        <p:sp>
          <p:nvSpPr>
            <p:cNvPr name="TextBox 41" id="41"/>
            <p:cNvSpPr txBox="true"/>
            <p:nvPr/>
          </p:nvSpPr>
          <p:spPr>
            <a:xfrm>
              <a:off x="0" y="-47625"/>
              <a:ext cx="672388" cy="272656"/>
            </a:xfrm>
            <a:prstGeom prst="rect">
              <a:avLst/>
            </a:prstGeom>
          </p:spPr>
          <p:txBody>
            <a:bodyPr anchor="ctr" rtlCol="false" tIns="50800" lIns="50800" bIns="50800" rIns="50800"/>
            <a:lstStyle/>
            <a:p>
              <a:pPr algn="ctr">
                <a:lnSpc>
                  <a:spcPts val="2659"/>
                </a:lnSpc>
              </a:pPr>
            </a:p>
          </p:txBody>
        </p:sp>
      </p:grpSp>
      <p:sp>
        <p:nvSpPr>
          <p:cNvPr name="TextBox 42" id="42"/>
          <p:cNvSpPr txBox="true"/>
          <p:nvPr/>
        </p:nvSpPr>
        <p:spPr>
          <a:xfrm rot="0">
            <a:off x="3374974" y="1220793"/>
            <a:ext cx="976405" cy="599961"/>
          </a:xfrm>
          <a:prstGeom prst="rect">
            <a:avLst/>
          </a:prstGeom>
        </p:spPr>
        <p:txBody>
          <a:bodyPr anchor="t" rtlCol="false" tIns="0" lIns="0" bIns="0" rIns="0">
            <a:spAutoFit/>
          </a:bodyPr>
          <a:lstStyle/>
          <a:p>
            <a:pPr algn="ctr">
              <a:lnSpc>
                <a:spcPts val="4950"/>
              </a:lnSpc>
            </a:pPr>
            <a:r>
              <a:rPr lang="en-US" sz="3536">
                <a:solidFill>
                  <a:srgbClr val="473821"/>
                </a:solidFill>
                <a:latin typeface="Open Sans"/>
              </a:rPr>
              <a:t>User</a:t>
            </a:r>
          </a:p>
        </p:txBody>
      </p:sp>
      <p:grpSp>
        <p:nvGrpSpPr>
          <p:cNvPr name="Group 43" id="43"/>
          <p:cNvGrpSpPr/>
          <p:nvPr/>
        </p:nvGrpSpPr>
        <p:grpSpPr>
          <a:xfrm rot="0">
            <a:off x="3356674" y="3160656"/>
            <a:ext cx="1989411" cy="665803"/>
            <a:chOff x="0" y="0"/>
            <a:chExt cx="672388" cy="225031"/>
          </a:xfrm>
        </p:grpSpPr>
        <p:sp>
          <p:nvSpPr>
            <p:cNvPr name="Freeform 44" id="44"/>
            <p:cNvSpPr/>
            <p:nvPr/>
          </p:nvSpPr>
          <p:spPr>
            <a:xfrm flipH="false" flipV="false" rot="0">
              <a:off x="0" y="0"/>
              <a:ext cx="672388" cy="225031"/>
            </a:xfrm>
            <a:custGeom>
              <a:avLst/>
              <a:gdLst/>
              <a:ahLst/>
              <a:cxnLst/>
              <a:rect r="r" b="b" t="t" l="l"/>
              <a:pathLst>
                <a:path h="225031" w="672388">
                  <a:moveTo>
                    <a:pt x="112515" y="0"/>
                  </a:moveTo>
                  <a:lnTo>
                    <a:pt x="559873" y="0"/>
                  </a:lnTo>
                  <a:cubicBezTo>
                    <a:pt x="622013" y="0"/>
                    <a:pt x="672388" y="50375"/>
                    <a:pt x="672388" y="112515"/>
                  </a:cubicBezTo>
                  <a:lnTo>
                    <a:pt x="672388" y="112515"/>
                  </a:lnTo>
                  <a:cubicBezTo>
                    <a:pt x="672388" y="174656"/>
                    <a:pt x="622013" y="225031"/>
                    <a:pt x="559873" y="225031"/>
                  </a:cubicBezTo>
                  <a:lnTo>
                    <a:pt x="112515" y="225031"/>
                  </a:lnTo>
                  <a:cubicBezTo>
                    <a:pt x="50375" y="225031"/>
                    <a:pt x="0" y="174656"/>
                    <a:pt x="0" y="112515"/>
                  </a:cubicBezTo>
                  <a:lnTo>
                    <a:pt x="0" y="112515"/>
                  </a:lnTo>
                  <a:cubicBezTo>
                    <a:pt x="0" y="50375"/>
                    <a:pt x="50375" y="0"/>
                    <a:pt x="112515" y="0"/>
                  </a:cubicBezTo>
                  <a:close/>
                </a:path>
              </a:pathLst>
            </a:custGeom>
            <a:solidFill>
              <a:srgbClr val="EFE9D6">
                <a:alpha val="53725"/>
              </a:srgbClr>
            </a:solidFill>
            <a:ln w="9525" cap="rnd">
              <a:solidFill>
                <a:srgbClr val="000000">
                  <a:alpha val="53725"/>
                </a:srgbClr>
              </a:solidFill>
              <a:prstDash val="solid"/>
              <a:round/>
            </a:ln>
          </p:spPr>
        </p:sp>
        <p:sp>
          <p:nvSpPr>
            <p:cNvPr name="TextBox 45" id="45"/>
            <p:cNvSpPr txBox="true"/>
            <p:nvPr/>
          </p:nvSpPr>
          <p:spPr>
            <a:xfrm>
              <a:off x="0" y="-47625"/>
              <a:ext cx="672388" cy="272656"/>
            </a:xfrm>
            <a:prstGeom prst="rect">
              <a:avLst/>
            </a:prstGeom>
          </p:spPr>
          <p:txBody>
            <a:bodyPr anchor="ctr" rtlCol="false" tIns="50800" lIns="50800" bIns="50800" rIns="50800"/>
            <a:lstStyle/>
            <a:p>
              <a:pPr algn="ctr">
                <a:lnSpc>
                  <a:spcPts val="2659"/>
                </a:lnSpc>
              </a:pPr>
            </a:p>
          </p:txBody>
        </p:sp>
      </p:grpSp>
      <p:sp>
        <p:nvSpPr>
          <p:cNvPr name="TextBox 46" id="46"/>
          <p:cNvSpPr txBox="true"/>
          <p:nvPr/>
        </p:nvSpPr>
        <p:spPr>
          <a:xfrm rot="0">
            <a:off x="3741201" y="3160239"/>
            <a:ext cx="1317340" cy="599961"/>
          </a:xfrm>
          <a:prstGeom prst="rect">
            <a:avLst/>
          </a:prstGeom>
        </p:spPr>
        <p:txBody>
          <a:bodyPr anchor="t" rtlCol="false" tIns="0" lIns="0" bIns="0" rIns="0">
            <a:spAutoFit/>
          </a:bodyPr>
          <a:lstStyle/>
          <a:p>
            <a:pPr algn="ctr">
              <a:lnSpc>
                <a:spcPts val="4950"/>
              </a:lnSpc>
            </a:pPr>
            <a:r>
              <a:rPr lang="en-US" sz="3536">
                <a:solidFill>
                  <a:srgbClr val="473821"/>
                </a:solidFill>
                <a:latin typeface="Open Sans"/>
              </a:rPr>
              <a:t>Model</a:t>
            </a:r>
          </a:p>
        </p:txBody>
      </p:sp>
      <p:sp>
        <p:nvSpPr>
          <p:cNvPr name="AutoShape 47" id="47"/>
          <p:cNvSpPr/>
          <p:nvPr/>
        </p:nvSpPr>
        <p:spPr>
          <a:xfrm>
            <a:off x="3814685" y="1887013"/>
            <a:ext cx="585186" cy="1339901"/>
          </a:xfrm>
          <a:prstGeom prst="line">
            <a:avLst/>
          </a:prstGeom>
          <a:ln cap="flat" w="38100">
            <a:solidFill>
              <a:srgbClr val="000000"/>
            </a:solidFill>
            <a:prstDash val="sysDot"/>
            <a:headEnd type="none" len="sm" w="sm"/>
            <a:tailEnd type="arrow" len="sm" w="med"/>
          </a:ln>
        </p:spPr>
      </p:sp>
      <p:sp>
        <p:nvSpPr>
          <p:cNvPr name="AutoShape 48" id="48"/>
          <p:cNvSpPr/>
          <p:nvPr/>
        </p:nvSpPr>
        <p:spPr>
          <a:xfrm>
            <a:off x="4351379" y="3826459"/>
            <a:ext cx="2778339" cy="241753"/>
          </a:xfrm>
          <a:prstGeom prst="line">
            <a:avLst/>
          </a:prstGeom>
          <a:ln cap="flat" w="38100">
            <a:solidFill>
              <a:srgbClr val="000000"/>
            </a:solidFill>
            <a:prstDash val="sysDot"/>
            <a:headEnd type="none" len="sm" w="sm"/>
            <a:tailEnd type="arrow" len="sm" w="med"/>
          </a:ln>
        </p:spPr>
      </p:sp>
      <p:grpSp>
        <p:nvGrpSpPr>
          <p:cNvPr name="Group 49" id="49"/>
          <p:cNvGrpSpPr/>
          <p:nvPr/>
        </p:nvGrpSpPr>
        <p:grpSpPr>
          <a:xfrm rot="0">
            <a:off x="7129718" y="3680159"/>
            <a:ext cx="4722474" cy="776106"/>
            <a:chOff x="0" y="0"/>
            <a:chExt cx="1369273" cy="225031"/>
          </a:xfrm>
        </p:grpSpPr>
        <p:sp>
          <p:nvSpPr>
            <p:cNvPr name="Freeform 50" id="50"/>
            <p:cNvSpPr/>
            <p:nvPr/>
          </p:nvSpPr>
          <p:spPr>
            <a:xfrm flipH="false" flipV="false" rot="0">
              <a:off x="0" y="0"/>
              <a:ext cx="1369273" cy="225031"/>
            </a:xfrm>
            <a:custGeom>
              <a:avLst/>
              <a:gdLst/>
              <a:ahLst/>
              <a:cxnLst/>
              <a:rect r="r" b="b" t="t" l="l"/>
              <a:pathLst>
                <a:path h="225031" w="1369273">
                  <a:moveTo>
                    <a:pt x="83608" y="0"/>
                  </a:moveTo>
                  <a:lnTo>
                    <a:pt x="1285665" y="0"/>
                  </a:lnTo>
                  <a:cubicBezTo>
                    <a:pt x="1331840" y="0"/>
                    <a:pt x="1369273" y="37433"/>
                    <a:pt x="1369273" y="83608"/>
                  </a:cubicBezTo>
                  <a:lnTo>
                    <a:pt x="1369273" y="141422"/>
                  </a:lnTo>
                  <a:cubicBezTo>
                    <a:pt x="1369273" y="187598"/>
                    <a:pt x="1331840" y="225031"/>
                    <a:pt x="1285665" y="225031"/>
                  </a:cubicBezTo>
                  <a:lnTo>
                    <a:pt x="83608" y="225031"/>
                  </a:lnTo>
                  <a:cubicBezTo>
                    <a:pt x="37433" y="225031"/>
                    <a:pt x="0" y="187598"/>
                    <a:pt x="0" y="141422"/>
                  </a:cubicBezTo>
                  <a:lnTo>
                    <a:pt x="0" y="83608"/>
                  </a:lnTo>
                  <a:cubicBezTo>
                    <a:pt x="0" y="37433"/>
                    <a:pt x="37433" y="0"/>
                    <a:pt x="83608" y="0"/>
                  </a:cubicBezTo>
                  <a:close/>
                </a:path>
              </a:pathLst>
            </a:custGeom>
            <a:solidFill>
              <a:srgbClr val="EFE9D6">
                <a:alpha val="53725"/>
              </a:srgbClr>
            </a:solidFill>
            <a:ln w="9525" cap="rnd">
              <a:solidFill>
                <a:srgbClr val="000000">
                  <a:alpha val="53725"/>
                </a:srgbClr>
              </a:solidFill>
              <a:prstDash val="solid"/>
              <a:round/>
            </a:ln>
          </p:spPr>
        </p:sp>
        <p:sp>
          <p:nvSpPr>
            <p:cNvPr name="TextBox 51" id="51"/>
            <p:cNvSpPr txBox="true"/>
            <p:nvPr/>
          </p:nvSpPr>
          <p:spPr>
            <a:xfrm>
              <a:off x="0" y="-47625"/>
              <a:ext cx="1369273" cy="272656"/>
            </a:xfrm>
            <a:prstGeom prst="rect">
              <a:avLst/>
            </a:prstGeom>
          </p:spPr>
          <p:txBody>
            <a:bodyPr anchor="ctr" rtlCol="false" tIns="50800" lIns="50800" bIns="50800" rIns="50800"/>
            <a:lstStyle/>
            <a:p>
              <a:pPr algn="ctr">
                <a:lnSpc>
                  <a:spcPts val="2659"/>
                </a:lnSpc>
              </a:pPr>
            </a:p>
          </p:txBody>
        </p:sp>
      </p:grpSp>
      <p:sp>
        <p:nvSpPr>
          <p:cNvPr name="TextBox 52" id="52"/>
          <p:cNvSpPr txBox="true"/>
          <p:nvPr/>
        </p:nvSpPr>
        <p:spPr>
          <a:xfrm rot="0">
            <a:off x="7382048" y="3689433"/>
            <a:ext cx="4217814" cy="688310"/>
          </a:xfrm>
          <a:prstGeom prst="rect">
            <a:avLst/>
          </a:prstGeom>
        </p:spPr>
        <p:txBody>
          <a:bodyPr anchor="t" rtlCol="false" tIns="0" lIns="0" bIns="0" rIns="0">
            <a:spAutoFit/>
          </a:bodyPr>
          <a:lstStyle/>
          <a:p>
            <a:pPr algn="ctr">
              <a:lnSpc>
                <a:spcPts val="5770"/>
              </a:lnSpc>
            </a:pPr>
            <a:r>
              <a:rPr lang="en-US" sz="4121">
                <a:solidFill>
                  <a:srgbClr val="473821"/>
                </a:solidFill>
                <a:latin typeface="Open Sans"/>
              </a:rPr>
              <a:t>Vector DB Search</a:t>
            </a:r>
          </a:p>
        </p:txBody>
      </p:sp>
      <p:sp>
        <p:nvSpPr>
          <p:cNvPr name="TextBox 53" id="53"/>
          <p:cNvSpPr txBox="true"/>
          <p:nvPr/>
        </p:nvSpPr>
        <p:spPr>
          <a:xfrm rot="0">
            <a:off x="8835616" y="1809166"/>
            <a:ext cx="1433033" cy="667944"/>
          </a:xfrm>
          <a:prstGeom prst="rect">
            <a:avLst/>
          </a:prstGeom>
        </p:spPr>
        <p:txBody>
          <a:bodyPr anchor="t" rtlCol="false" tIns="0" lIns="0" bIns="0" rIns="0">
            <a:spAutoFit/>
          </a:bodyPr>
          <a:lstStyle/>
          <a:p>
            <a:pPr algn="ctr">
              <a:lnSpc>
                <a:spcPts val="5493"/>
              </a:lnSpc>
            </a:pPr>
            <a:r>
              <a:rPr lang="en-US" sz="3923">
                <a:solidFill>
                  <a:srgbClr val="473821"/>
                </a:solidFill>
                <a:latin typeface="Open Sans"/>
              </a:rPr>
              <a:t>Result</a:t>
            </a:r>
          </a:p>
        </p:txBody>
      </p:sp>
      <p:sp>
        <p:nvSpPr>
          <p:cNvPr name="AutoShape 54" id="54"/>
          <p:cNvSpPr/>
          <p:nvPr/>
        </p:nvSpPr>
        <p:spPr>
          <a:xfrm flipV="true">
            <a:off x="9577858" y="2523681"/>
            <a:ext cx="26352" cy="1228073"/>
          </a:xfrm>
          <a:prstGeom prst="line">
            <a:avLst/>
          </a:prstGeom>
          <a:ln cap="flat" w="28575">
            <a:solidFill>
              <a:srgbClr val="000000"/>
            </a:solidFill>
            <a:prstDash val="sysDot"/>
            <a:headEnd type="none" len="sm" w="sm"/>
            <a:tailEnd type="arrow" len="sm" w="med"/>
          </a:ln>
        </p:spPr>
      </p:sp>
      <p:sp>
        <p:nvSpPr>
          <p:cNvPr name="AutoShape 55" id="55"/>
          <p:cNvSpPr/>
          <p:nvPr/>
        </p:nvSpPr>
        <p:spPr>
          <a:xfrm flipV="true">
            <a:off x="9673867" y="5962087"/>
            <a:ext cx="0" cy="796453"/>
          </a:xfrm>
          <a:prstGeom prst="line">
            <a:avLst/>
          </a:prstGeom>
          <a:ln cap="flat" w="38100">
            <a:solidFill>
              <a:srgbClr val="000000"/>
            </a:solidFill>
            <a:prstDash val="sysDot"/>
            <a:headEnd type="none" len="sm" w="sm"/>
            <a:tailEnd type="arrow" len="sm" w="med"/>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11262" y="1920540"/>
            <a:ext cx="5580178" cy="8156471"/>
            <a:chOff x="0" y="0"/>
            <a:chExt cx="877155" cy="1282125"/>
          </a:xfrm>
        </p:grpSpPr>
        <p:sp>
          <p:nvSpPr>
            <p:cNvPr name="Freeform 5" id="5"/>
            <p:cNvSpPr/>
            <p:nvPr/>
          </p:nvSpPr>
          <p:spPr>
            <a:xfrm flipH="false" flipV="false" rot="0">
              <a:off x="0" y="0"/>
              <a:ext cx="877155" cy="1282125"/>
            </a:xfrm>
            <a:custGeom>
              <a:avLst/>
              <a:gdLst/>
              <a:ahLst/>
              <a:cxnLst/>
              <a:rect r="r" b="b" t="t" l="l"/>
              <a:pathLst>
                <a:path h="1282125" w="877155">
                  <a:moveTo>
                    <a:pt x="111638" y="0"/>
                  </a:moveTo>
                  <a:lnTo>
                    <a:pt x="765517" y="0"/>
                  </a:lnTo>
                  <a:cubicBezTo>
                    <a:pt x="827173" y="0"/>
                    <a:pt x="877155" y="49982"/>
                    <a:pt x="877155" y="111638"/>
                  </a:cubicBezTo>
                  <a:lnTo>
                    <a:pt x="877155" y="1170487"/>
                  </a:lnTo>
                  <a:cubicBezTo>
                    <a:pt x="877155" y="1232143"/>
                    <a:pt x="827173" y="1282125"/>
                    <a:pt x="765517" y="1282125"/>
                  </a:cubicBezTo>
                  <a:lnTo>
                    <a:pt x="111638" y="1282125"/>
                  </a:lnTo>
                  <a:cubicBezTo>
                    <a:pt x="82030" y="1282125"/>
                    <a:pt x="53634" y="1270363"/>
                    <a:pt x="32698" y="1249427"/>
                  </a:cubicBezTo>
                  <a:cubicBezTo>
                    <a:pt x="11762" y="1228491"/>
                    <a:pt x="0" y="1200095"/>
                    <a:pt x="0" y="1170487"/>
                  </a:cubicBezTo>
                  <a:lnTo>
                    <a:pt x="0" y="111638"/>
                  </a:lnTo>
                  <a:cubicBezTo>
                    <a:pt x="0" y="49982"/>
                    <a:pt x="49982" y="0"/>
                    <a:pt x="111638" y="0"/>
                  </a:cubicBezTo>
                  <a:close/>
                </a:path>
              </a:pathLst>
            </a:custGeom>
            <a:solidFill>
              <a:srgbClr val="F1F0EA"/>
            </a:solidFill>
            <a:ln w="9525" cap="rnd">
              <a:solidFill>
                <a:srgbClr val="000000"/>
              </a:solidFill>
              <a:prstDash val="solid"/>
              <a:round/>
            </a:ln>
          </p:spPr>
        </p:sp>
        <p:sp>
          <p:nvSpPr>
            <p:cNvPr name="TextBox 6" id="6"/>
            <p:cNvSpPr txBox="true"/>
            <p:nvPr/>
          </p:nvSpPr>
          <p:spPr>
            <a:xfrm>
              <a:off x="0" y="-19050"/>
              <a:ext cx="877155" cy="1301175"/>
            </a:xfrm>
            <a:prstGeom prst="rect">
              <a:avLst/>
            </a:prstGeom>
          </p:spPr>
          <p:txBody>
            <a:bodyPr anchor="ctr" rtlCol="false" tIns="50800" lIns="50800" bIns="50800" rIns="50800"/>
            <a:lstStyle/>
            <a:p>
              <a:pPr algn="ctr">
                <a:lnSpc>
                  <a:spcPts val="2952"/>
                </a:lnSpc>
              </a:pPr>
            </a:p>
          </p:txBody>
        </p:sp>
      </p:grpSp>
      <p:sp>
        <p:nvSpPr>
          <p:cNvPr name="Freeform 7" id="7"/>
          <p:cNvSpPr/>
          <p:nvPr/>
        </p:nvSpPr>
        <p:spPr>
          <a:xfrm flipH="false" flipV="false" rot="0">
            <a:off x="3708037" y="2350214"/>
            <a:ext cx="1183310" cy="1161795"/>
          </a:xfrm>
          <a:custGeom>
            <a:avLst/>
            <a:gdLst/>
            <a:ahLst/>
            <a:cxnLst/>
            <a:rect r="r" b="b" t="t" l="l"/>
            <a:pathLst>
              <a:path h="1161795" w="1183310">
                <a:moveTo>
                  <a:pt x="0" y="0"/>
                </a:moveTo>
                <a:lnTo>
                  <a:pt x="1183309" y="0"/>
                </a:lnTo>
                <a:lnTo>
                  <a:pt x="1183309" y="1161795"/>
                </a:lnTo>
                <a:lnTo>
                  <a:pt x="0" y="1161795"/>
                </a:lnTo>
                <a:lnTo>
                  <a:pt x="0" y="0"/>
                </a:lnTo>
                <a:close/>
              </a:path>
            </a:pathLst>
          </a:custGeom>
          <a:blipFill>
            <a:blip r:embed="rId4"/>
            <a:stretch>
              <a:fillRect l="-21093" t="-20789" r="-18337" b="-21224"/>
            </a:stretch>
          </a:blipFill>
        </p:spPr>
      </p:sp>
      <p:grpSp>
        <p:nvGrpSpPr>
          <p:cNvPr name="Group 8" id="8"/>
          <p:cNvGrpSpPr/>
          <p:nvPr/>
        </p:nvGrpSpPr>
        <p:grpSpPr>
          <a:xfrm rot="0">
            <a:off x="11168571" y="1920540"/>
            <a:ext cx="5580178" cy="8156471"/>
            <a:chOff x="0" y="0"/>
            <a:chExt cx="877155" cy="1282125"/>
          </a:xfrm>
        </p:grpSpPr>
        <p:sp>
          <p:nvSpPr>
            <p:cNvPr name="Freeform 9" id="9"/>
            <p:cNvSpPr/>
            <p:nvPr/>
          </p:nvSpPr>
          <p:spPr>
            <a:xfrm flipH="false" flipV="false" rot="0">
              <a:off x="0" y="0"/>
              <a:ext cx="877155" cy="1282125"/>
            </a:xfrm>
            <a:custGeom>
              <a:avLst/>
              <a:gdLst/>
              <a:ahLst/>
              <a:cxnLst/>
              <a:rect r="r" b="b" t="t" l="l"/>
              <a:pathLst>
                <a:path h="1282125" w="877155">
                  <a:moveTo>
                    <a:pt x="111638" y="0"/>
                  </a:moveTo>
                  <a:lnTo>
                    <a:pt x="765517" y="0"/>
                  </a:lnTo>
                  <a:cubicBezTo>
                    <a:pt x="827173" y="0"/>
                    <a:pt x="877155" y="49982"/>
                    <a:pt x="877155" y="111638"/>
                  </a:cubicBezTo>
                  <a:lnTo>
                    <a:pt x="877155" y="1170487"/>
                  </a:lnTo>
                  <a:cubicBezTo>
                    <a:pt x="877155" y="1232143"/>
                    <a:pt x="827173" y="1282125"/>
                    <a:pt x="765517" y="1282125"/>
                  </a:cubicBezTo>
                  <a:lnTo>
                    <a:pt x="111638" y="1282125"/>
                  </a:lnTo>
                  <a:cubicBezTo>
                    <a:pt x="82030" y="1282125"/>
                    <a:pt x="53634" y="1270363"/>
                    <a:pt x="32698" y="1249427"/>
                  </a:cubicBezTo>
                  <a:cubicBezTo>
                    <a:pt x="11762" y="1228491"/>
                    <a:pt x="0" y="1200095"/>
                    <a:pt x="0" y="1170487"/>
                  </a:cubicBezTo>
                  <a:lnTo>
                    <a:pt x="0" y="111638"/>
                  </a:lnTo>
                  <a:cubicBezTo>
                    <a:pt x="0" y="49982"/>
                    <a:pt x="49982" y="0"/>
                    <a:pt x="111638" y="0"/>
                  </a:cubicBezTo>
                  <a:close/>
                </a:path>
              </a:pathLst>
            </a:custGeom>
            <a:solidFill>
              <a:srgbClr val="F1F0EA"/>
            </a:solidFill>
            <a:ln w="9525" cap="rnd">
              <a:solidFill>
                <a:srgbClr val="000000"/>
              </a:solidFill>
              <a:prstDash val="solid"/>
              <a:round/>
            </a:ln>
          </p:spPr>
        </p:sp>
        <p:sp>
          <p:nvSpPr>
            <p:cNvPr name="TextBox 10" id="10"/>
            <p:cNvSpPr txBox="true"/>
            <p:nvPr/>
          </p:nvSpPr>
          <p:spPr>
            <a:xfrm>
              <a:off x="0" y="-19050"/>
              <a:ext cx="877155" cy="1301175"/>
            </a:xfrm>
            <a:prstGeom prst="rect">
              <a:avLst/>
            </a:prstGeom>
          </p:spPr>
          <p:txBody>
            <a:bodyPr anchor="ctr" rtlCol="false" tIns="50800" lIns="50800" bIns="50800" rIns="50800"/>
            <a:lstStyle/>
            <a:p>
              <a:pPr algn="ctr">
                <a:lnSpc>
                  <a:spcPts val="2952"/>
                </a:lnSpc>
              </a:pPr>
            </a:p>
          </p:txBody>
        </p:sp>
      </p:grpSp>
      <p:sp>
        <p:nvSpPr>
          <p:cNvPr name="Freeform 11" id="11"/>
          <p:cNvSpPr/>
          <p:nvPr/>
        </p:nvSpPr>
        <p:spPr>
          <a:xfrm flipH="false" flipV="false" rot="0">
            <a:off x="1828468" y="3948476"/>
            <a:ext cx="5133320" cy="1463896"/>
          </a:xfrm>
          <a:custGeom>
            <a:avLst/>
            <a:gdLst/>
            <a:ahLst/>
            <a:cxnLst/>
            <a:rect r="r" b="b" t="t" l="l"/>
            <a:pathLst>
              <a:path h="1463896" w="5133320">
                <a:moveTo>
                  <a:pt x="0" y="0"/>
                </a:moveTo>
                <a:lnTo>
                  <a:pt x="5133320" y="0"/>
                </a:lnTo>
                <a:lnTo>
                  <a:pt x="5133320" y="1463896"/>
                </a:lnTo>
                <a:lnTo>
                  <a:pt x="0" y="1463896"/>
                </a:lnTo>
                <a:lnTo>
                  <a:pt x="0" y="0"/>
                </a:lnTo>
                <a:close/>
              </a:path>
            </a:pathLst>
          </a:custGeom>
          <a:blipFill>
            <a:blip r:embed="rId5"/>
            <a:stretch>
              <a:fillRect l="0" t="0" r="0" b="0"/>
            </a:stretch>
          </a:blipFill>
        </p:spPr>
      </p:sp>
      <p:sp>
        <p:nvSpPr>
          <p:cNvPr name="Freeform 12" id="12"/>
          <p:cNvSpPr/>
          <p:nvPr/>
        </p:nvSpPr>
        <p:spPr>
          <a:xfrm flipH="false" flipV="false" rot="0">
            <a:off x="11361029" y="4680424"/>
            <a:ext cx="5195261" cy="1831608"/>
          </a:xfrm>
          <a:custGeom>
            <a:avLst/>
            <a:gdLst/>
            <a:ahLst/>
            <a:cxnLst/>
            <a:rect r="r" b="b" t="t" l="l"/>
            <a:pathLst>
              <a:path h="1831608" w="5195261">
                <a:moveTo>
                  <a:pt x="0" y="0"/>
                </a:moveTo>
                <a:lnTo>
                  <a:pt x="5195261" y="0"/>
                </a:lnTo>
                <a:lnTo>
                  <a:pt x="5195261" y="1831608"/>
                </a:lnTo>
                <a:lnTo>
                  <a:pt x="0" y="1831608"/>
                </a:lnTo>
                <a:lnTo>
                  <a:pt x="0" y="0"/>
                </a:lnTo>
                <a:close/>
              </a:path>
            </a:pathLst>
          </a:custGeom>
          <a:blipFill>
            <a:blip r:embed="rId6"/>
            <a:stretch>
              <a:fillRect l="0" t="0" r="0" b="0"/>
            </a:stretch>
          </a:blipFill>
        </p:spPr>
      </p:sp>
      <p:sp>
        <p:nvSpPr>
          <p:cNvPr name="Freeform 13" id="13"/>
          <p:cNvSpPr/>
          <p:nvPr/>
        </p:nvSpPr>
        <p:spPr>
          <a:xfrm flipH="false" flipV="false" rot="0">
            <a:off x="12468285" y="2355487"/>
            <a:ext cx="2980749" cy="1151247"/>
          </a:xfrm>
          <a:custGeom>
            <a:avLst/>
            <a:gdLst/>
            <a:ahLst/>
            <a:cxnLst/>
            <a:rect r="r" b="b" t="t" l="l"/>
            <a:pathLst>
              <a:path h="1151247" w="2980749">
                <a:moveTo>
                  <a:pt x="0" y="0"/>
                </a:moveTo>
                <a:lnTo>
                  <a:pt x="2980749" y="0"/>
                </a:lnTo>
                <a:lnTo>
                  <a:pt x="2980749" y="1151248"/>
                </a:lnTo>
                <a:lnTo>
                  <a:pt x="0" y="1151248"/>
                </a:lnTo>
                <a:lnTo>
                  <a:pt x="0" y="0"/>
                </a:lnTo>
                <a:close/>
              </a:path>
            </a:pathLst>
          </a:custGeom>
          <a:blipFill>
            <a:blip r:embed="rId7"/>
            <a:stretch>
              <a:fillRect l="0" t="0" r="0" b="0"/>
            </a:stretch>
          </a:blipFill>
        </p:spPr>
      </p:sp>
      <p:grpSp>
        <p:nvGrpSpPr>
          <p:cNvPr name="Group 14" id="14"/>
          <p:cNvGrpSpPr/>
          <p:nvPr/>
        </p:nvGrpSpPr>
        <p:grpSpPr>
          <a:xfrm rot="0">
            <a:off x="1834691" y="6759886"/>
            <a:ext cx="5133320" cy="2695028"/>
            <a:chOff x="0" y="0"/>
            <a:chExt cx="1441907" cy="757011"/>
          </a:xfrm>
        </p:grpSpPr>
        <p:sp>
          <p:nvSpPr>
            <p:cNvPr name="Freeform 15" id="15"/>
            <p:cNvSpPr/>
            <p:nvPr/>
          </p:nvSpPr>
          <p:spPr>
            <a:xfrm flipH="false" flipV="false" rot="0">
              <a:off x="0" y="0"/>
              <a:ext cx="1441908" cy="757011"/>
            </a:xfrm>
            <a:custGeom>
              <a:avLst/>
              <a:gdLst/>
              <a:ahLst/>
              <a:cxnLst/>
              <a:rect r="r" b="b" t="t" l="l"/>
              <a:pathLst>
                <a:path h="757011" w="1441908">
                  <a:moveTo>
                    <a:pt x="76917" y="0"/>
                  </a:moveTo>
                  <a:lnTo>
                    <a:pt x="1364991" y="0"/>
                  </a:lnTo>
                  <a:cubicBezTo>
                    <a:pt x="1385390" y="0"/>
                    <a:pt x="1404954" y="8104"/>
                    <a:pt x="1419379" y="22528"/>
                  </a:cubicBezTo>
                  <a:cubicBezTo>
                    <a:pt x="1433804" y="36953"/>
                    <a:pt x="1441908" y="56517"/>
                    <a:pt x="1441908" y="76917"/>
                  </a:cubicBezTo>
                  <a:lnTo>
                    <a:pt x="1441908" y="680094"/>
                  </a:lnTo>
                  <a:cubicBezTo>
                    <a:pt x="1441908" y="722574"/>
                    <a:pt x="1407471" y="757011"/>
                    <a:pt x="1364991" y="757011"/>
                  </a:cubicBezTo>
                  <a:lnTo>
                    <a:pt x="76917" y="757011"/>
                  </a:lnTo>
                  <a:cubicBezTo>
                    <a:pt x="56517" y="757011"/>
                    <a:pt x="36953" y="748907"/>
                    <a:pt x="22528" y="734483"/>
                  </a:cubicBezTo>
                  <a:cubicBezTo>
                    <a:pt x="8104" y="720058"/>
                    <a:pt x="0" y="700494"/>
                    <a:pt x="0" y="680094"/>
                  </a:cubicBezTo>
                  <a:lnTo>
                    <a:pt x="0" y="76917"/>
                  </a:lnTo>
                  <a:cubicBezTo>
                    <a:pt x="0" y="56517"/>
                    <a:pt x="8104" y="36953"/>
                    <a:pt x="22528" y="22528"/>
                  </a:cubicBezTo>
                  <a:cubicBezTo>
                    <a:pt x="36953" y="8104"/>
                    <a:pt x="56517" y="0"/>
                    <a:pt x="76917" y="0"/>
                  </a:cubicBezTo>
                  <a:close/>
                </a:path>
              </a:pathLst>
            </a:custGeom>
            <a:solidFill>
              <a:srgbClr val="EDE1CD"/>
            </a:solidFill>
            <a:ln w="9525" cap="rnd">
              <a:solidFill>
                <a:srgbClr val="000000"/>
              </a:solidFill>
              <a:prstDash val="solid"/>
              <a:round/>
            </a:ln>
          </p:spPr>
        </p:sp>
        <p:sp>
          <p:nvSpPr>
            <p:cNvPr name="TextBox 16" id="16"/>
            <p:cNvSpPr txBox="true"/>
            <p:nvPr/>
          </p:nvSpPr>
          <p:spPr>
            <a:xfrm>
              <a:off x="0" y="-57150"/>
              <a:ext cx="1441907" cy="814161"/>
            </a:xfrm>
            <a:prstGeom prst="rect">
              <a:avLst/>
            </a:prstGeom>
          </p:spPr>
          <p:txBody>
            <a:bodyPr anchor="ctr" rtlCol="false" tIns="50800" lIns="50800" bIns="50800" rIns="50800"/>
            <a:lstStyle/>
            <a:p>
              <a:pPr algn="ctr">
                <a:lnSpc>
                  <a:spcPts val="2377"/>
                </a:lnSpc>
              </a:pPr>
            </a:p>
          </p:txBody>
        </p:sp>
      </p:grpSp>
      <p:sp>
        <p:nvSpPr>
          <p:cNvPr name="TextBox 17" id="17"/>
          <p:cNvSpPr txBox="true"/>
          <p:nvPr/>
        </p:nvSpPr>
        <p:spPr>
          <a:xfrm rot="0">
            <a:off x="2013930" y="7300950"/>
            <a:ext cx="6775329" cy="1460500"/>
          </a:xfrm>
          <a:prstGeom prst="rect">
            <a:avLst/>
          </a:prstGeom>
        </p:spPr>
        <p:txBody>
          <a:bodyPr anchor="t" rtlCol="false" tIns="0" lIns="0" bIns="0" rIns="0">
            <a:spAutoFit/>
          </a:bodyPr>
          <a:lstStyle/>
          <a:p>
            <a:pPr algn="l">
              <a:lnSpc>
                <a:spcPts val="5599"/>
              </a:lnSpc>
            </a:pPr>
            <a:r>
              <a:rPr lang="en-US" sz="3999">
                <a:solidFill>
                  <a:srgbClr val="000000"/>
                </a:solidFill>
                <a:latin typeface="Times New Roman Condensed Bold"/>
              </a:rPr>
              <a:t>Dataset </a:t>
            </a:r>
          </a:p>
          <a:p>
            <a:pPr algn="l">
              <a:lnSpc>
                <a:spcPts val="5599"/>
              </a:lnSpc>
            </a:pPr>
            <a:r>
              <a:rPr lang="en-US" sz="3999">
                <a:solidFill>
                  <a:srgbClr val="000000"/>
                </a:solidFill>
                <a:latin typeface="Times New Roman Condensed"/>
              </a:rPr>
              <a:t>2800</a:t>
            </a:r>
          </a:p>
        </p:txBody>
      </p:sp>
      <p:grpSp>
        <p:nvGrpSpPr>
          <p:cNvPr name="Group 18" id="18"/>
          <p:cNvGrpSpPr/>
          <p:nvPr/>
        </p:nvGrpSpPr>
        <p:grpSpPr>
          <a:xfrm rot="0">
            <a:off x="11361029" y="6799299"/>
            <a:ext cx="5133320" cy="2695028"/>
            <a:chOff x="0" y="0"/>
            <a:chExt cx="1441907" cy="757011"/>
          </a:xfrm>
        </p:grpSpPr>
        <p:sp>
          <p:nvSpPr>
            <p:cNvPr name="Freeform 19" id="19"/>
            <p:cNvSpPr/>
            <p:nvPr/>
          </p:nvSpPr>
          <p:spPr>
            <a:xfrm flipH="false" flipV="false" rot="0">
              <a:off x="0" y="0"/>
              <a:ext cx="1441908" cy="757011"/>
            </a:xfrm>
            <a:custGeom>
              <a:avLst/>
              <a:gdLst/>
              <a:ahLst/>
              <a:cxnLst/>
              <a:rect r="r" b="b" t="t" l="l"/>
              <a:pathLst>
                <a:path h="757011" w="1441908">
                  <a:moveTo>
                    <a:pt x="76917" y="0"/>
                  </a:moveTo>
                  <a:lnTo>
                    <a:pt x="1364991" y="0"/>
                  </a:lnTo>
                  <a:cubicBezTo>
                    <a:pt x="1385390" y="0"/>
                    <a:pt x="1404954" y="8104"/>
                    <a:pt x="1419379" y="22528"/>
                  </a:cubicBezTo>
                  <a:cubicBezTo>
                    <a:pt x="1433804" y="36953"/>
                    <a:pt x="1441908" y="56517"/>
                    <a:pt x="1441908" y="76917"/>
                  </a:cubicBezTo>
                  <a:lnTo>
                    <a:pt x="1441908" y="680094"/>
                  </a:lnTo>
                  <a:cubicBezTo>
                    <a:pt x="1441908" y="722574"/>
                    <a:pt x="1407471" y="757011"/>
                    <a:pt x="1364991" y="757011"/>
                  </a:cubicBezTo>
                  <a:lnTo>
                    <a:pt x="76917" y="757011"/>
                  </a:lnTo>
                  <a:cubicBezTo>
                    <a:pt x="56517" y="757011"/>
                    <a:pt x="36953" y="748907"/>
                    <a:pt x="22528" y="734483"/>
                  </a:cubicBezTo>
                  <a:cubicBezTo>
                    <a:pt x="8104" y="720058"/>
                    <a:pt x="0" y="700494"/>
                    <a:pt x="0" y="680094"/>
                  </a:cubicBezTo>
                  <a:lnTo>
                    <a:pt x="0" y="76917"/>
                  </a:lnTo>
                  <a:cubicBezTo>
                    <a:pt x="0" y="56517"/>
                    <a:pt x="8104" y="36953"/>
                    <a:pt x="22528" y="22528"/>
                  </a:cubicBezTo>
                  <a:cubicBezTo>
                    <a:pt x="36953" y="8104"/>
                    <a:pt x="56517" y="0"/>
                    <a:pt x="76917" y="0"/>
                  </a:cubicBezTo>
                  <a:close/>
                </a:path>
              </a:pathLst>
            </a:custGeom>
            <a:solidFill>
              <a:srgbClr val="EDE1CD"/>
            </a:solidFill>
            <a:ln w="9525" cap="rnd">
              <a:solidFill>
                <a:srgbClr val="000000"/>
              </a:solidFill>
              <a:prstDash val="solid"/>
              <a:round/>
            </a:ln>
          </p:spPr>
        </p:sp>
        <p:sp>
          <p:nvSpPr>
            <p:cNvPr name="TextBox 20" id="20"/>
            <p:cNvSpPr txBox="true"/>
            <p:nvPr/>
          </p:nvSpPr>
          <p:spPr>
            <a:xfrm>
              <a:off x="0" y="-57150"/>
              <a:ext cx="1441907" cy="814161"/>
            </a:xfrm>
            <a:prstGeom prst="rect">
              <a:avLst/>
            </a:prstGeom>
          </p:spPr>
          <p:txBody>
            <a:bodyPr anchor="ctr" rtlCol="false" tIns="50800" lIns="50800" bIns="50800" rIns="50800"/>
            <a:lstStyle/>
            <a:p>
              <a:pPr algn="ctr">
                <a:lnSpc>
                  <a:spcPts val="2377"/>
                </a:lnSpc>
              </a:pPr>
            </a:p>
          </p:txBody>
        </p:sp>
      </p:grpSp>
      <p:sp>
        <p:nvSpPr>
          <p:cNvPr name="TextBox 21" id="21"/>
          <p:cNvSpPr txBox="true"/>
          <p:nvPr/>
        </p:nvSpPr>
        <p:spPr>
          <a:xfrm rot="0">
            <a:off x="11512671" y="7300950"/>
            <a:ext cx="6775329" cy="1460500"/>
          </a:xfrm>
          <a:prstGeom prst="rect">
            <a:avLst/>
          </a:prstGeom>
        </p:spPr>
        <p:txBody>
          <a:bodyPr anchor="t" rtlCol="false" tIns="0" lIns="0" bIns="0" rIns="0">
            <a:spAutoFit/>
          </a:bodyPr>
          <a:lstStyle/>
          <a:p>
            <a:pPr algn="l">
              <a:lnSpc>
                <a:spcPts val="5599"/>
              </a:lnSpc>
            </a:pPr>
            <a:r>
              <a:rPr lang="en-US" sz="3999">
                <a:solidFill>
                  <a:srgbClr val="000000"/>
                </a:solidFill>
                <a:latin typeface="Times New Roman Condensed Bold"/>
              </a:rPr>
              <a:t>Dataset </a:t>
            </a:r>
          </a:p>
          <a:p>
            <a:pPr algn="l">
              <a:lnSpc>
                <a:spcPts val="5599"/>
              </a:lnSpc>
            </a:pPr>
            <a:r>
              <a:rPr lang="en-US" sz="3999">
                <a:solidFill>
                  <a:srgbClr val="000000"/>
                </a:solidFill>
                <a:latin typeface="Times New Roman Condensed"/>
              </a:rPr>
              <a:t>400</a:t>
            </a:r>
          </a:p>
        </p:txBody>
      </p:sp>
      <p:sp>
        <p:nvSpPr>
          <p:cNvPr name="TextBox 22" id="22"/>
          <p:cNvSpPr txBox="true"/>
          <p:nvPr/>
        </p:nvSpPr>
        <p:spPr>
          <a:xfrm rot="0">
            <a:off x="5957532" y="232862"/>
            <a:ext cx="6372936" cy="1347470"/>
          </a:xfrm>
          <a:prstGeom prst="rect">
            <a:avLst/>
          </a:prstGeom>
        </p:spPr>
        <p:txBody>
          <a:bodyPr anchor="t" rtlCol="false" tIns="0" lIns="0" bIns="0" rIns="0">
            <a:spAutoFit/>
          </a:bodyPr>
          <a:lstStyle/>
          <a:p>
            <a:pPr algn="ctr">
              <a:lnSpc>
                <a:spcPts val="9939"/>
              </a:lnSpc>
            </a:pPr>
            <a:r>
              <a:rPr lang="en-US" sz="6999" spc="76">
                <a:solidFill>
                  <a:srgbClr val="473821"/>
                </a:solidFill>
                <a:latin typeface="Times New Roman Condensed Bold"/>
              </a:rPr>
              <a:t>Data overview</a:t>
            </a:r>
          </a:p>
        </p:txBody>
      </p:sp>
      <p:sp>
        <p:nvSpPr>
          <p:cNvPr name="Freeform 23" id="23"/>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8"/>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393712" y="2921169"/>
            <a:ext cx="10358893" cy="7432506"/>
          </a:xfrm>
          <a:custGeom>
            <a:avLst/>
            <a:gdLst/>
            <a:ahLst/>
            <a:cxnLst/>
            <a:rect r="r" b="b" t="t" l="l"/>
            <a:pathLst>
              <a:path h="7432506" w="10358893">
                <a:moveTo>
                  <a:pt x="0" y="0"/>
                </a:moveTo>
                <a:lnTo>
                  <a:pt x="10358893" y="0"/>
                </a:lnTo>
                <a:lnTo>
                  <a:pt x="10358893" y="7432506"/>
                </a:lnTo>
                <a:lnTo>
                  <a:pt x="0" y="7432506"/>
                </a:lnTo>
                <a:lnTo>
                  <a:pt x="0" y="0"/>
                </a:lnTo>
                <a:close/>
              </a:path>
            </a:pathLst>
          </a:custGeom>
          <a:blipFill>
            <a:blip r:embed="rId4">
              <a:alphaModFix amt="50000"/>
            </a:blip>
            <a:stretch>
              <a:fillRect l="0" t="0" r="0" b="0"/>
            </a:stretch>
          </a:blipFill>
        </p:spPr>
      </p:sp>
      <p:grpSp>
        <p:nvGrpSpPr>
          <p:cNvPr name="Group 5" id="5"/>
          <p:cNvGrpSpPr/>
          <p:nvPr/>
        </p:nvGrpSpPr>
        <p:grpSpPr>
          <a:xfrm rot="0">
            <a:off x="4836750" y="4016380"/>
            <a:ext cx="8565873" cy="5242085"/>
            <a:chOff x="0" y="0"/>
            <a:chExt cx="1150779" cy="704246"/>
          </a:xfrm>
        </p:grpSpPr>
        <p:sp>
          <p:nvSpPr>
            <p:cNvPr name="Freeform 6" id="6"/>
            <p:cNvSpPr/>
            <p:nvPr/>
          </p:nvSpPr>
          <p:spPr>
            <a:xfrm flipH="false" flipV="false" rot="0">
              <a:off x="0" y="0"/>
              <a:ext cx="1150779" cy="704246"/>
            </a:xfrm>
            <a:custGeom>
              <a:avLst/>
              <a:gdLst/>
              <a:ahLst/>
              <a:cxnLst/>
              <a:rect r="r" b="b" t="t" l="l"/>
              <a:pathLst>
                <a:path h="704246" w="1150779">
                  <a:moveTo>
                    <a:pt x="72726" y="0"/>
                  </a:moveTo>
                  <a:lnTo>
                    <a:pt x="1078054" y="0"/>
                  </a:lnTo>
                  <a:cubicBezTo>
                    <a:pt x="1097342" y="0"/>
                    <a:pt x="1115840" y="7662"/>
                    <a:pt x="1129479" y="21301"/>
                  </a:cubicBezTo>
                  <a:cubicBezTo>
                    <a:pt x="1143117" y="34940"/>
                    <a:pt x="1150779" y="53438"/>
                    <a:pt x="1150779" y="72726"/>
                  </a:cubicBezTo>
                  <a:lnTo>
                    <a:pt x="1150779" y="631521"/>
                  </a:lnTo>
                  <a:cubicBezTo>
                    <a:pt x="1150779" y="650809"/>
                    <a:pt x="1143117" y="669307"/>
                    <a:pt x="1129479" y="682945"/>
                  </a:cubicBezTo>
                  <a:cubicBezTo>
                    <a:pt x="1115840" y="696584"/>
                    <a:pt x="1097342" y="704246"/>
                    <a:pt x="1078054" y="704246"/>
                  </a:cubicBezTo>
                  <a:lnTo>
                    <a:pt x="72726" y="704246"/>
                  </a:lnTo>
                  <a:cubicBezTo>
                    <a:pt x="32560" y="704246"/>
                    <a:pt x="0" y="671686"/>
                    <a:pt x="0" y="631521"/>
                  </a:cubicBezTo>
                  <a:lnTo>
                    <a:pt x="0" y="72726"/>
                  </a:lnTo>
                  <a:cubicBezTo>
                    <a:pt x="0" y="53438"/>
                    <a:pt x="7662" y="34940"/>
                    <a:pt x="21301" y="21301"/>
                  </a:cubicBezTo>
                  <a:cubicBezTo>
                    <a:pt x="34940" y="7662"/>
                    <a:pt x="53438" y="0"/>
                    <a:pt x="72726" y="0"/>
                  </a:cubicBezTo>
                  <a:close/>
                </a:path>
              </a:pathLst>
            </a:custGeom>
            <a:solidFill>
              <a:srgbClr val="F1F0EA"/>
            </a:solidFill>
            <a:ln w="9525" cap="rnd">
              <a:solidFill>
                <a:srgbClr val="000000"/>
              </a:solidFill>
              <a:prstDash val="solid"/>
              <a:round/>
            </a:ln>
          </p:spPr>
        </p:sp>
        <p:sp>
          <p:nvSpPr>
            <p:cNvPr name="TextBox 7" id="7"/>
            <p:cNvSpPr txBox="true"/>
            <p:nvPr/>
          </p:nvSpPr>
          <p:spPr>
            <a:xfrm>
              <a:off x="0" y="-19050"/>
              <a:ext cx="1150779" cy="723296"/>
            </a:xfrm>
            <a:prstGeom prst="rect">
              <a:avLst/>
            </a:prstGeom>
          </p:spPr>
          <p:txBody>
            <a:bodyPr anchor="ctr" rtlCol="false" tIns="50800" lIns="50800" bIns="50800" rIns="50800"/>
            <a:lstStyle/>
            <a:p>
              <a:pPr algn="ctr">
                <a:lnSpc>
                  <a:spcPts val="2952"/>
                </a:lnSpc>
              </a:pPr>
            </a:p>
          </p:txBody>
        </p:sp>
      </p:grpSp>
      <p:sp>
        <p:nvSpPr>
          <p:cNvPr name="Freeform 8" id="8"/>
          <p:cNvSpPr/>
          <p:nvPr/>
        </p:nvSpPr>
        <p:spPr>
          <a:xfrm flipH="false" flipV="false" rot="0">
            <a:off x="5500401" y="4833182"/>
            <a:ext cx="1908634" cy="1906248"/>
          </a:xfrm>
          <a:custGeom>
            <a:avLst/>
            <a:gdLst/>
            <a:ahLst/>
            <a:cxnLst/>
            <a:rect r="r" b="b" t="t" l="l"/>
            <a:pathLst>
              <a:path h="1906248" w="1908634">
                <a:moveTo>
                  <a:pt x="0" y="0"/>
                </a:moveTo>
                <a:lnTo>
                  <a:pt x="1908634" y="0"/>
                </a:lnTo>
                <a:lnTo>
                  <a:pt x="1908634" y="1906248"/>
                </a:lnTo>
                <a:lnTo>
                  <a:pt x="0" y="1906248"/>
                </a:lnTo>
                <a:lnTo>
                  <a:pt x="0" y="0"/>
                </a:lnTo>
                <a:close/>
              </a:path>
            </a:pathLst>
          </a:custGeom>
          <a:blipFill>
            <a:blip r:embed="rId5"/>
            <a:stretch>
              <a:fillRect l="0" t="0" r="0" b="0"/>
            </a:stretch>
          </a:blipFill>
        </p:spPr>
      </p:sp>
      <p:grpSp>
        <p:nvGrpSpPr>
          <p:cNvPr name="Group 9" id="9"/>
          <p:cNvGrpSpPr/>
          <p:nvPr/>
        </p:nvGrpSpPr>
        <p:grpSpPr>
          <a:xfrm rot="0">
            <a:off x="5500401" y="4621814"/>
            <a:ext cx="1880525" cy="188052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11" id="11"/>
            <p:cNvSpPr txBox="true"/>
            <p:nvPr/>
          </p:nvSpPr>
          <p:spPr>
            <a:xfrm>
              <a:off x="76200" y="38100"/>
              <a:ext cx="660400" cy="698500"/>
            </a:xfrm>
            <a:prstGeom prst="rect">
              <a:avLst/>
            </a:prstGeom>
          </p:spPr>
          <p:txBody>
            <a:bodyPr anchor="ctr" rtlCol="false" tIns="47086" lIns="47086" bIns="47086" rIns="47086"/>
            <a:lstStyle/>
            <a:p>
              <a:pPr algn="ctr">
                <a:lnSpc>
                  <a:spcPts val="2659"/>
                </a:lnSpc>
                <a:spcBef>
                  <a:spcPct val="0"/>
                </a:spcBef>
              </a:pPr>
            </a:p>
          </p:txBody>
        </p:sp>
      </p:grpSp>
      <p:sp>
        <p:nvSpPr>
          <p:cNvPr name="Freeform 12" id="12"/>
          <p:cNvSpPr/>
          <p:nvPr/>
        </p:nvSpPr>
        <p:spPr>
          <a:xfrm flipH="false" flipV="false" rot="0">
            <a:off x="6002253" y="5093110"/>
            <a:ext cx="904931" cy="991459"/>
          </a:xfrm>
          <a:custGeom>
            <a:avLst/>
            <a:gdLst/>
            <a:ahLst/>
            <a:cxnLst/>
            <a:rect r="r" b="b" t="t" l="l"/>
            <a:pathLst>
              <a:path h="991459" w="904931">
                <a:moveTo>
                  <a:pt x="0" y="0"/>
                </a:moveTo>
                <a:lnTo>
                  <a:pt x="904931" y="0"/>
                </a:lnTo>
                <a:lnTo>
                  <a:pt x="904931" y="991458"/>
                </a:lnTo>
                <a:lnTo>
                  <a:pt x="0" y="9914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3" id="13"/>
          <p:cNvSpPr txBox="true"/>
          <p:nvPr/>
        </p:nvSpPr>
        <p:spPr>
          <a:xfrm rot="0">
            <a:off x="5549410" y="1213283"/>
            <a:ext cx="7595905" cy="1327150"/>
          </a:xfrm>
          <a:prstGeom prst="rect">
            <a:avLst/>
          </a:prstGeom>
        </p:spPr>
        <p:txBody>
          <a:bodyPr anchor="t" rtlCol="false" tIns="0" lIns="0" bIns="0" rIns="0">
            <a:spAutoFit/>
          </a:bodyPr>
          <a:lstStyle/>
          <a:p>
            <a:pPr algn="ctr">
              <a:lnSpc>
                <a:spcPts val="9799"/>
              </a:lnSpc>
              <a:spcBef>
                <a:spcPct val="0"/>
              </a:spcBef>
            </a:pPr>
            <a:r>
              <a:rPr lang="en-US" sz="6999">
                <a:solidFill>
                  <a:srgbClr val="1F2020"/>
                </a:solidFill>
                <a:latin typeface="Times New Roman Condensed Bold"/>
              </a:rPr>
              <a:t>Data Modeling</a:t>
            </a:r>
          </a:p>
        </p:txBody>
      </p:sp>
      <p:sp>
        <p:nvSpPr>
          <p:cNvPr name="TextBox 14" id="14"/>
          <p:cNvSpPr txBox="true"/>
          <p:nvPr/>
        </p:nvSpPr>
        <p:spPr>
          <a:xfrm rot="0">
            <a:off x="7897581" y="4918695"/>
            <a:ext cx="5166114" cy="648678"/>
          </a:xfrm>
          <a:prstGeom prst="rect">
            <a:avLst/>
          </a:prstGeom>
        </p:spPr>
        <p:txBody>
          <a:bodyPr anchor="t" rtlCol="false" tIns="0" lIns="0" bIns="0" rIns="0">
            <a:spAutoFit/>
          </a:bodyPr>
          <a:lstStyle/>
          <a:p>
            <a:pPr algn="l">
              <a:lnSpc>
                <a:spcPts val="5035"/>
              </a:lnSpc>
            </a:pPr>
            <a:r>
              <a:rPr lang="en-US" sz="3596">
                <a:solidFill>
                  <a:srgbClr val="473821"/>
                </a:solidFill>
                <a:latin typeface="Poppins Bold"/>
              </a:rPr>
              <a:t>Model</a:t>
            </a:r>
          </a:p>
        </p:txBody>
      </p:sp>
      <p:sp>
        <p:nvSpPr>
          <p:cNvPr name="TextBox 15" id="15"/>
          <p:cNvSpPr txBox="true"/>
          <p:nvPr/>
        </p:nvSpPr>
        <p:spPr>
          <a:xfrm rot="0">
            <a:off x="5500401" y="6761378"/>
            <a:ext cx="8086984" cy="1589946"/>
          </a:xfrm>
          <a:prstGeom prst="rect">
            <a:avLst/>
          </a:prstGeom>
        </p:spPr>
        <p:txBody>
          <a:bodyPr anchor="t" rtlCol="false" tIns="0" lIns="0" bIns="0" rIns="0">
            <a:spAutoFit/>
          </a:bodyPr>
          <a:lstStyle/>
          <a:p>
            <a:pPr algn="l" marL="934677" indent="-467339" lvl="1">
              <a:lnSpc>
                <a:spcPts val="6060"/>
              </a:lnSpc>
              <a:buFont typeface="Arial"/>
              <a:buChar char="•"/>
            </a:pPr>
            <a:r>
              <a:rPr lang="en-US" sz="4329">
                <a:solidFill>
                  <a:srgbClr val="1F2020"/>
                </a:solidFill>
                <a:latin typeface="Times New Roman Condensed"/>
              </a:rPr>
              <a:t>ResNet50</a:t>
            </a:r>
          </a:p>
          <a:p>
            <a:pPr algn="l">
              <a:lnSpc>
                <a:spcPts val="6060"/>
              </a:lnSpc>
            </a:pPr>
            <a:r>
              <a:rPr lang="en-US" sz="4329">
                <a:solidFill>
                  <a:srgbClr val="1F2020"/>
                </a:solidFill>
                <a:latin typeface="Times New Roman Condensed"/>
              </a:rPr>
              <a:t>       ImageClassification.</a:t>
            </a:r>
          </a:p>
        </p:txBody>
      </p:sp>
      <p:sp>
        <p:nvSpPr>
          <p:cNvPr name="Freeform 16" id="16"/>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8"/>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DFD3AD"/>
        </a:solidFill>
      </p:bgPr>
    </p:bg>
    <p:spTree>
      <p:nvGrpSpPr>
        <p:cNvPr id="1" name=""/>
        <p:cNvGrpSpPr/>
        <p:nvPr/>
      </p:nvGrpSpPr>
      <p:grpSpPr>
        <a:xfrm>
          <a:off x="0" y="0"/>
          <a:ext cx="0" cy="0"/>
          <a:chOff x="0" y="0"/>
          <a:chExt cx="0" cy="0"/>
        </a:xfrm>
      </p:grpSpPr>
      <p:grpSp>
        <p:nvGrpSpPr>
          <p:cNvPr name="Group 2" id="2"/>
          <p:cNvGrpSpPr/>
          <p:nvPr/>
        </p:nvGrpSpPr>
        <p:grpSpPr>
          <a:xfrm rot="0">
            <a:off x="10131266" y="3988109"/>
            <a:ext cx="7128034" cy="3024547"/>
            <a:chOff x="0" y="0"/>
            <a:chExt cx="1877342" cy="796589"/>
          </a:xfrm>
        </p:grpSpPr>
        <p:sp>
          <p:nvSpPr>
            <p:cNvPr name="Freeform 3" id="3"/>
            <p:cNvSpPr/>
            <p:nvPr/>
          </p:nvSpPr>
          <p:spPr>
            <a:xfrm flipH="false" flipV="false" rot="0">
              <a:off x="0" y="0"/>
              <a:ext cx="1877342" cy="796589"/>
            </a:xfrm>
            <a:custGeom>
              <a:avLst/>
              <a:gdLst/>
              <a:ahLst/>
              <a:cxnLst/>
              <a:rect r="r" b="b" t="t" l="l"/>
              <a:pathLst>
                <a:path h="796589" w="1877342">
                  <a:moveTo>
                    <a:pt x="55392" y="0"/>
                  </a:moveTo>
                  <a:lnTo>
                    <a:pt x="1821950" y="0"/>
                  </a:lnTo>
                  <a:cubicBezTo>
                    <a:pt x="1836641" y="0"/>
                    <a:pt x="1850730" y="5836"/>
                    <a:pt x="1861118" y="16224"/>
                  </a:cubicBezTo>
                  <a:cubicBezTo>
                    <a:pt x="1871507" y="26612"/>
                    <a:pt x="1877342" y="40701"/>
                    <a:pt x="1877342" y="55392"/>
                  </a:cubicBezTo>
                  <a:lnTo>
                    <a:pt x="1877342" y="741196"/>
                  </a:lnTo>
                  <a:cubicBezTo>
                    <a:pt x="1877342" y="771789"/>
                    <a:pt x="1852542" y="796589"/>
                    <a:pt x="1821950" y="796589"/>
                  </a:cubicBezTo>
                  <a:lnTo>
                    <a:pt x="55392" y="796589"/>
                  </a:lnTo>
                  <a:cubicBezTo>
                    <a:pt x="40701" y="796589"/>
                    <a:pt x="26612" y="790753"/>
                    <a:pt x="16224" y="780365"/>
                  </a:cubicBezTo>
                  <a:cubicBezTo>
                    <a:pt x="5836" y="769976"/>
                    <a:pt x="0" y="755887"/>
                    <a:pt x="0" y="741196"/>
                  </a:cubicBezTo>
                  <a:lnTo>
                    <a:pt x="0" y="55392"/>
                  </a:lnTo>
                  <a:cubicBezTo>
                    <a:pt x="0" y="24800"/>
                    <a:pt x="24800" y="0"/>
                    <a:pt x="55392" y="0"/>
                  </a:cubicBezTo>
                  <a:close/>
                </a:path>
              </a:pathLst>
            </a:custGeom>
            <a:solidFill>
              <a:srgbClr val="F1F0EA"/>
            </a:solidFill>
          </p:spPr>
        </p:sp>
        <p:sp>
          <p:nvSpPr>
            <p:cNvPr name="TextBox 4" id="4"/>
            <p:cNvSpPr txBox="true"/>
            <p:nvPr/>
          </p:nvSpPr>
          <p:spPr>
            <a:xfrm>
              <a:off x="0" y="-38100"/>
              <a:ext cx="1877342" cy="834689"/>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421484" y="4524314"/>
            <a:ext cx="6547598" cy="1211702"/>
          </a:xfrm>
          <a:prstGeom prst="rect">
            <a:avLst/>
          </a:prstGeom>
        </p:spPr>
        <p:txBody>
          <a:bodyPr anchor="t" rtlCol="false" tIns="0" lIns="0" bIns="0" rIns="0">
            <a:spAutoFit/>
          </a:bodyPr>
          <a:lstStyle/>
          <a:p>
            <a:pPr algn="l">
              <a:lnSpc>
                <a:spcPts val="4613"/>
              </a:lnSpc>
            </a:pPr>
            <a:r>
              <a:rPr lang="en-US" sz="3295">
                <a:solidFill>
                  <a:srgbClr val="331C2C"/>
                </a:solidFill>
                <a:latin typeface="Times New Roman Condensed Bold"/>
              </a:rPr>
              <a:t> Explore similar locations in Saudi Arabia based on the uploaded photos.</a:t>
            </a:r>
          </a:p>
        </p:txBody>
      </p:sp>
      <p:sp>
        <p:nvSpPr>
          <p:cNvPr name="TextBox 6" id="6"/>
          <p:cNvSpPr txBox="true"/>
          <p:nvPr/>
        </p:nvSpPr>
        <p:spPr>
          <a:xfrm rot="0">
            <a:off x="11056919" y="3294871"/>
            <a:ext cx="5276728" cy="667318"/>
          </a:xfrm>
          <a:prstGeom prst="rect">
            <a:avLst/>
          </a:prstGeom>
        </p:spPr>
        <p:txBody>
          <a:bodyPr anchor="t" rtlCol="false" tIns="0" lIns="0" bIns="0" rIns="0">
            <a:spAutoFit/>
          </a:bodyPr>
          <a:lstStyle/>
          <a:p>
            <a:pPr algn="l">
              <a:lnSpc>
                <a:spcPts val="5487"/>
              </a:lnSpc>
            </a:pPr>
            <a:r>
              <a:rPr lang="en-US" sz="3919">
                <a:solidFill>
                  <a:srgbClr val="EDE0D1"/>
                </a:solidFill>
                <a:latin typeface="Cooper BT Bold"/>
              </a:rPr>
              <a:t>Location Suggestions</a:t>
            </a:r>
          </a:p>
        </p:txBody>
      </p:sp>
      <p:grpSp>
        <p:nvGrpSpPr>
          <p:cNvPr name="Group 7" id="7"/>
          <p:cNvGrpSpPr/>
          <p:nvPr/>
        </p:nvGrpSpPr>
        <p:grpSpPr>
          <a:xfrm rot="0">
            <a:off x="1637283" y="3723617"/>
            <a:ext cx="7128034" cy="3289039"/>
            <a:chOff x="0" y="0"/>
            <a:chExt cx="1877342" cy="866249"/>
          </a:xfrm>
        </p:grpSpPr>
        <p:sp>
          <p:nvSpPr>
            <p:cNvPr name="Freeform 8" id="8"/>
            <p:cNvSpPr/>
            <p:nvPr/>
          </p:nvSpPr>
          <p:spPr>
            <a:xfrm flipH="false" flipV="false" rot="0">
              <a:off x="0" y="0"/>
              <a:ext cx="1877342" cy="866249"/>
            </a:xfrm>
            <a:custGeom>
              <a:avLst/>
              <a:gdLst/>
              <a:ahLst/>
              <a:cxnLst/>
              <a:rect r="r" b="b" t="t" l="l"/>
              <a:pathLst>
                <a:path h="866249" w="1877342">
                  <a:moveTo>
                    <a:pt x="55392" y="0"/>
                  </a:moveTo>
                  <a:lnTo>
                    <a:pt x="1821950" y="0"/>
                  </a:lnTo>
                  <a:cubicBezTo>
                    <a:pt x="1836641" y="0"/>
                    <a:pt x="1850730" y="5836"/>
                    <a:pt x="1861118" y="16224"/>
                  </a:cubicBezTo>
                  <a:cubicBezTo>
                    <a:pt x="1871507" y="26612"/>
                    <a:pt x="1877342" y="40701"/>
                    <a:pt x="1877342" y="55392"/>
                  </a:cubicBezTo>
                  <a:lnTo>
                    <a:pt x="1877342" y="810857"/>
                  </a:lnTo>
                  <a:cubicBezTo>
                    <a:pt x="1877342" y="841449"/>
                    <a:pt x="1852542" y="866249"/>
                    <a:pt x="1821950" y="866249"/>
                  </a:cubicBezTo>
                  <a:lnTo>
                    <a:pt x="55392" y="866249"/>
                  </a:lnTo>
                  <a:cubicBezTo>
                    <a:pt x="24800" y="866249"/>
                    <a:pt x="0" y="841449"/>
                    <a:pt x="0" y="810857"/>
                  </a:cubicBezTo>
                  <a:lnTo>
                    <a:pt x="0" y="55392"/>
                  </a:lnTo>
                  <a:cubicBezTo>
                    <a:pt x="0" y="24800"/>
                    <a:pt x="24800" y="0"/>
                    <a:pt x="55392" y="0"/>
                  </a:cubicBezTo>
                  <a:close/>
                </a:path>
              </a:pathLst>
            </a:custGeom>
            <a:solidFill>
              <a:srgbClr val="F1F0EA"/>
            </a:solidFill>
          </p:spPr>
        </p:sp>
        <p:sp>
          <p:nvSpPr>
            <p:cNvPr name="TextBox 9" id="9"/>
            <p:cNvSpPr txBox="true"/>
            <p:nvPr/>
          </p:nvSpPr>
          <p:spPr>
            <a:xfrm>
              <a:off x="0" y="-38100"/>
              <a:ext cx="1877342" cy="904349"/>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013930" y="3056299"/>
            <a:ext cx="7130070" cy="1367520"/>
          </a:xfrm>
          <a:prstGeom prst="rect">
            <a:avLst/>
          </a:prstGeom>
        </p:spPr>
        <p:txBody>
          <a:bodyPr anchor="t" rtlCol="false" tIns="0" lIns="0" bIns="0" rIns="0">
            <a:spAutoFit/>
          </a:bodyPr>
          <a:lstStyle/>
          <a:p>
            <a:pPr algn="l">
              <a:lnSpc>
                <a:spcPts val="5487"/>
              </a:lnSpc>
            </a:pPr>
            <a:r>
              <a:rPr lang="en-US" sz="3919">
                <a:solidFill>
                  <a:srgbClr val="EDE0D1"/>
                </a:solidFill>
                <a:latin typeface="Cooper BT Bold"/>
              </a:rPr>
              <a:t>Connect with Other Travelers</a:t>
            </a:r>
          </a:p>
        </p:txBody>
      </p:sp>
      <p:sp>
        <p:nvSpPr>
          <p:cNvPr name="Freeform 11" id="11"/>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true" flipV="true" rot="0">
            <a:off x="14580253" y="260315"/>
            <a:ext cx="3388214" cy="3320450"/>
          </a:xfrm>
          <a:custGeom>
            <a:avLst/>
            <a:gdLst/>
            <a:ahLst/>
            <a:cxnLst/>
            <a:rect r="r" b="b" t="t" l="l"/>
            <a:pathLst>
              <a:path h="3320450" w="3388214">
                <a:moveTo>
                  <a:pt x="3388213" y="3320449"/>
                </a:moveTo>
                <a:lnTo>
                  <a:pt x="0" y="3320449"/>
                </a:lnTo>
                <a:lnTo>
                  <a:pt x="0" y="0"/>
                </a:lnTo>
                <a:lnTo>
                  <a:pt x="3388213" y="0"/>
                </a:lnTo>
                <a:lnTo>
                  <a:pt x="3388213"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5346047" y="231775"/>
            <a:ext cx="7595905" cy="1327150"/>
          </a:xfrm>
          <a:prstGeom prst="rect">
            <a:avLst/>
          </a:prstGeom>
        </p:spPr>
        <p:txBody>
          <a:bodyPr anchor="t" rtlCol="false" tIns="0" lIns="0" bIns="0" rIns="0">
            <a:spAutoFit/>
          </a:bodyPr>
          <a:lstStyle/>
          <a:p>
            <a:pPr algn="ctr">
              <a:lnSpc>
                <a:spcPts val="9799"/>
              </a:lnSpc>
              <a:spcBef>
                <a:spcPct val="0"/>
              </a:spcBef>
            </a:pPr>
            <a:r>
              <a:rPr lang="en-US" sz="6999">
                <a:solidFill>
                  <a:srgbClr val="1F2020"/>
                </a:solidFill>
                <a:latin typeface="Times New Roman Condensed Bold"/>
              </a:rPr>
              <a:t>App functionality</a:t>
            </a:r>
          </a:p>
        </p:txBody>
      </p:sp>
      <p:sp>
        <p:nvSpPr>
          <p:cNvPr name="TextBox 14" id="14"/>
          <p:cNvSpPr txBox="true"/>
          <p:nvPr/>
        </p:nvSpPr>
        <p:spPr>
          <a:xfrm rot="0">
            <a:off x="1970353" y="4524314"/>
            <a:ext cx="6751388" cy="2373752"/>
          </a:xfrm>
          <a:prstGeom prst="rect">
            <a:avLst/>
          </a:prstGeom>
        </p:spPr>
        <p:txBody>
          <a:bodyPr anchor="t" rtlCol="false" tIns="0" lIns="0" bIns="0" rIns="0">
            <a:spAutoFit/>
          </a:bodyPr>
          <a:lstStyle/>
          <a:p>
            <a:pPr algn="l">
              <a:lnSpc>
                <a:spcPts val="4613"/>
              </a:lnSpc>
            </a:pPr>
            <a:r>
              <a:rPr lang="en-US" sz="3295">
                <a:solidFill>
                  <a:srgbClr val="331C2C"/>
                </a:solidFill>
                <a:latin typeface="Times New Roman Condensed Bold"/>
              </a:rPr>
              <a:t>Explore user profiles of those who have visited the recommended places, facilitating trip planning and enhancing personal connections.</a:t>
            </a:r>
          </a:p>
        </p:txBody>
      </p:sp>
      <p:sp>
        <p:nvSpPr>
          <p:cNvPr name="Freeform 15" id="15"/>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4"/>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0EA"/>
        </a:solidFill>
      </p:bgPr>
    </p:bg>
    <p:spTree>
      <p:nvGrpSpPr>
        <p:cNvPr id="1" name=""/>
        <p:cNvGrpSpPr/>
        <p:nvPr/>
      </p:nvGrpSpPr>
      <p:grpSpPr>
        <a:xfrm>
          <a:off x="0" y="0"/>
          <a:ext cx="0" cy="0"/>
          <a:chOff x="0" y="0"/>
          <a:chExt cx="0" cy="0"/>
        </a:xfrm>
      </p:grpSpPr>
      <p:sp>
        <p:nvSpPr>
          <p:cNvPr name="Freeform 2" id="2"/>
          <p:cNvSpPr/>
          <p:nvPr/>
        </p:nvSpPr>
        <p:spPr>
          <a:xfrm flipH="false" flipV="true" rot="0">
            <a:off x="319823" y="260315"/>
            <a:ext cx="3388214" cy="3320450"/>
          </a:xfrm>
          <a:custGeom>
            <a:avLst/>
            <a:gdLst/>
            <a:ahLst/>
            <a:cxnLst/>
            <a:rect r="r" b="b" t="t" l="l"/>
            <a:pathLst>
              <a:path h="3320450" w="3388214">
                <a:moveTo>
                  <a:pt x="0" y="3320449"/>
                </a:moveTo>
                <a:lnTo>
                  <a:pt x="3388214" y="3320449"/>
                </a:lnTo>
                <a:lnTo>
                  <a:pt x="3388214" y="0"/>
                </a:lnTo>
                <a:lnTo>
                  <a:pt x="0" y="0"/>
                </a:lnTo>
                <a:lnTo>
                  <a:pt x="0"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0">
            <a:off x="14579963" y="260315"/>
            <a:ext cx="3388214" cy="3320450"/>
          </a:xfrm>
          <a:custGeom>
            <a:avLst/>
            <a:gdLst/>
            <a:ahLst/>
            <a:cxnLst/>
            <a:rect r="r" b="b" t="t" l="l"/>
            <a:pathLst>
              <a:path h="3320450" w="3388214">
                <a:moveTo>
                  <a:pt x="3388214" y="3320449"/>
                </a:moveTo>
                <a:lnTo>
                  <a:pt x="0" y="3320449"/>
                </a:lnTo>
                <a:lnTo>
                  <a:pt x="0" y="0"/>
                </a:lnTo>
                <a:lnTo>
                  <a:pt x="3388214" y="0"/>
                </a:lnTo>
                <a:lnTo>
                  <a:pt x="3388214" y="332044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4970640" y="666750"/>
            <a:ext cx="9084760" cy="1729750"/>
          </a:xfrm>
          <a:prstGeom prst="rect">
            <a:avLst/>
          </a:prstGeom>
        </p:spPr>
        <p:txBody>
          <a:bodyPr anchor="t" rtlCol="false" tIns="0" lIns="0" bIns="0" rIns="0">
            <a:spAutoFit/>
          </a:bodyPr>
          <a:lstStyle/>
          <a:p>
            <a:pPr algn="ctr">
              <a:lnSpc>
                <a:spcPts val="12779"/>
              </a:lnSpc>
            </a:pPr>
            <a:r>
              <a:rPr lang="en-US" sz="8999" spc="98">
                <a:solidFill>
                  <a:srgbClr val="473821"/>
                </a:solidFill>
                <a:latin typeface="Times New Roman Condensed Bold"/>
              </a:rPr>
              <a:t>DEMO</a:t>
            </a:r>
          </a:p>
        </p:txBody>
      </p:sp>
      <p:sp>
        <p:nvSpPr>
          <p:cNvPr name="Freeform 5" id="5"/>
          <p:cNvSpPr/>
          <p:nvPr/>
        </p:nvSpPr>
        <p:spPr>
          <a:xfrm flipH="false" flipV="false" rot="0">
            <a:off x="13369643" y="1028700"/>
            <a:ext cx="3889657" cy="891840"/>
          </a:xfrm>
          <a:custGeom>
            <a:avLst/>
            <a:gdLst/>
            <a:ahLst/>
            <a:cxnLst/>
            <a:rect r="r" b="b" t="t" l="l"/>
            <a:pathLst>
              <a:path h="891840" w="3889657">
                <a:moveTo>
                  <a:pt x="0" y="0"/>
                </a:moveTo>
                <a:lnTo>
                  <a:pt x="3889657" y="0"/>
                </a:lnTo>
                <a:lnTo>
                  <a:pt x="3889657" y="891840"/>
                </a:lnTo>
                <a:lnTo>
                  <a:pt x="0" y="891840"/>
                </a:lnTo>
                <a:lnTo>
                  <a:pt x="0" y="0"/>
                </a:lnTo>
                <a:close/>
              </a:path>
            </a:pathLst>
          </a:custGeom>
          <a:blipFill>
            <a:blip r:embed="rId4"/>
            <a:stretch>
              <a:fillRect l="0" t="0" r="0" b="0"/>
            </a:stretch>
          </a:blipFill>
        </p:spPr>
      </p:sp>
      <p:pic>
        <p:nvPicPr>
          <p:cNvPr name="Picture 6" id="6">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1295" t="11005" r="2237" b="11040"/>
          <a:stretch>
            <a:fillRect/>
          </a:stretch>
        </p:blipFill>
        <p:spPr>
          <a:xfrm flipH="false" flipV="false" rot="0">
            <a:off x="3137885" y="3002963"/>
            <a:ext cx="12735458" cy="5788845"/>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DAGH69Sedi0</dc:identifier>
  <dcterms:modified xsi:type="dcterms:W3CDTF">2011-08-01T06:04:30Z</dcterms:modified>
  <cp:revision>1</cp:revision>
  <dc:title>Brown Vintage Watercolor Creative Portfolio Presentation</dc:title>
</cp:coreProperties>
</file>

<file path=docProps/thumbnail.jpeg>
</file>